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0" r:id="rId3"/>
    <p:sldId id="295" r:id="rId4"/>
    <p:sldId id="293" r:id="rId5"/>
    <p:sldId id="265" r:id="rId6"/>
    <p:sldId id="262" r:id="rId7"/>
    <p:sldId id="259" r:id="rId8"/>
    <p:sldId id="257" r:id="rId9"/>
    <p:sldId id="296" r:id="rId10"/>
    <p:sldId id="283" r:id="rId11"/>
    <p:sldId id="267" r:id="rId12"/>
    <p:sldId id="269" r:id="rId13"/>
    <p:sldId id="268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4" r:id="rId27"/>
    <p:sldId id="285" r:id="rId28"/>
    <p:sldId id="294" r:id="rId29"/>
    <p:sldId id="286" r:id="rId30"/>
    <p:sldId id="287" r:id="rId31"/>
    <p:sldId id="292" r:id="rId32"/>
    <p:sldId id="288" r:id="rId33"/>
    <p:sldId id="289" r:id="rId34"/>
    <p:sldId id="263" r:id="rId35"/>
    <p:sldId id="298" r:id="rId36"/>
  </p:sldIdLst>
  <p:sldSz cx="9144000" cy="6858000" type="screen4x3"/>
  <p:notesSz cx="6807200" cy="9939338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024" autoAdjust="0"/>
    <p:restoredTop sz="94660"/>
  </p:normalViewPr>
  <p:slideViewPr>
    <p:cSldViewPr snapToGrid="0">
      <p:cViewPr varScale="1">
        <p:scale>
          <a:sx n="92" d="100"/>
          <a:sy n="92" d="100"/>
        </p:scale>
        <p:origin x="632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4E7BE-FE11-45CE-B02F-728E2A6455E4}" type="datetimeFigureOut">
              <a:rPr lang="ko-KR" altLang="en-US" smtClean="0"/>
              <a:t>2019-05-15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A82CC-BF58-4485-B750-B2442228BD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32618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4E7BE-FE11-45CE-B02F-728E2A6455E4}" type="datetimeFigureOut">
              <a:rPr lang="ko-KR" altLang="en-US" smtClean="0"/>
              <a:t>2019-05-15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A82CC-BF58-4485-B750-B2442228BD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8858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4E7BE-FE11-45CE-B02F-728E2A6455E4}" type="datetimeFigureOut">
              <a:rPr lang="ko-KR" altLang="en-US" smtClean="0"/>
              <a:t>2019-05-15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A82CC-BF58-4485-B750-B2442228BD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37512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4E7BE-FE11-45CE-B02F-728E2A6455E4}" type="datetimeFigureOut">
              <a:rPr lang="ko-KR" altLang="en-US" smtClean="0"/>
              <a:t>2019-05-15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A82CC-BF58-4485-B750-B2442228BD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0237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4E7BE-FE11-45CE-B02F-728E2A6455E4}" type="datetimeFigureOut">
              <a:rPr lang="ko-KR" altLang="en-US" smtClean="0"/>
              <a:t>2019-05-15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A82CC-BF58-4485-B750-B2442228BD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57412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4E7BE-FE11-45CE-B02F-728E2A6455E4}" type="datetimeFigureOut">
              <a:rPr lang="ko-KR" altLang="en-US" smtClean="0"/>
              <a:t>2019-05-15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A82CC-BF58-4485-B750-B2442228BD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67631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4E7BE-FE11-45CE-B02F-728E2A6455E4}" type="datetimeFigureOut">
              <a:rPr lang="ko-KR" altLang="en-US" smtClean="0"/>
              <a:t>2019-05-15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A82CC-BF58-4485-B750-B2442228BD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10280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4E7BE-FE11-45CE-B02F-728E2A6455E4}" type="datetimeFigureOut">
              <a:rPr lang="ko-KR" altLang="en-US" smtClean="0"/>
              <a:t>2019-05-15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A82CC-BF58-4485-B750-B2442228BD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43756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4E7BE-FE11-45CE-B02F-728E2A6455E4}" type="datetimeFigureOut">
              <a:rPr lang="ko-KR" altLang="en-US" smtClean="0"/>
              <a:t>2019-05-15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A82CC-BF58-4485-B750-B2442228BD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60023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4E7BE-FE11-45CE-B02F-728E2A6455E4}" type="datetimeFigureOut">
              <a:rPr lang="ko-KR" altLang="en-US" smtClean="0"/>
              <a:t>2019-05-15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A82CC-BF58-4485-B750-B2442228BD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45860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4E7BE-FE11-45CE-B02F-728E2A6455E4}" type="datetimeFigureOut">
              <a:rPr lang="ko-KR" altLang="en-US" smtClean="0"/>
              <a:t>2019-05-15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A82CC-BF58-4485-B750-B2442228BD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0072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54E7BE-FE11-45CE-B02F-728E2A6455E4}" type="datetimeFigureOut">
              <a:rPr lang="ko-KR" altLang="en-US" smtClean="0"/>
              <a:t>2019-05-15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6A82CC-BF58-4485-B750-B2442228BD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11898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d.com/talks/hans_rosling_shows_the_best_stats_you_ve_ever_seen?language=ko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ko.wikipedia.org/w/index.php?title=%EC%B9%B4%EB%A1%A4%EB%A6%B0%EC%8A%A4%EC%B9%B4_%EB%8C%80%ED%95%99%EA%B5%90&amp;action=edit&amp;redlink=1" TargetMode="External"/><Relationship Id="rId13" Type="http://schemas.openxmlformats.org/officeDocument/2006/relationships/hyperlink" Target="https://ko.wikipedia.org/wiki/%ED%95%9C%EC%8A%A4_%EB%A1%9C%EC%8A%AC%EB%A7%81" TargetMode="External"/><Relationship Id="rId3" Type="http://schemas.openxmlformats.org/officeDocument/2006/relationships/hyperlink" Target="https://ko.wikipedia.org/wiki/1948%EB%85%84" TargetMode="External"/><Relationship Id="rId7" Type="http://schemas.openxmlformats.org/officeDocument/2006/relationships/hyperlink" Target="https://ko.wikipedia.org/wiki/%EC%8A%A4%EC%9B%A8%EB%8D%B4" TargetMode="External"/><Relationship Id="rId12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ko.wikipedia.org/wiki/2%EC%9B%94_7%EC%9D%BC" TargetMode="External"/><Relationship Id="rId11" Type="http://schemas.openxmlformats.org/officeDocument/2006/relationships/hyperlink" Target="https://ko.wikipedia.org/wiki/%EB%B9%85%EB%8D%B0%EC%9D%B4%ED%84%B0" TargetMode="External"/><Relationship Id="rId5" Type="http://schemas.openxmlformats.org/officeDocument/2006/relationships/hyperlink" Target="https://ko.wikipedia.org/wiki/2017%EB%85%84" TargetMode="External"/><Relationship Id="rId10" Type="http://schemas.openxmlformats.org/officeDocument/2006/relationships/hyperlink" Target="https://ko.wikipedia.org/wiki/%EA%B0%AD%EB%A7%88%EC%9D%B8%EB%8D%94" TargetMode="External"/><Relationship Id="rId4" Type="http://schemas.openxmlformats.org/officeDocument/2006/relationships/hyperlink" Target="https://ko.wikipedia.org/wiki/7%EC%9B%94_27%EC%9D%BC" TargetMode="External"/><Relationship Id="rId9" Type="http://schemas.openxmlformats.org/officeDocument/2006/relationships/hyperlink" Target="https://ko.wikipedia.org/w/index.php?title=%ED%8A%B8%EB%A0%8C%EB%8B%AC%EB%9D%BC%EC%9D%B4%EC%A0%80&amp;action=edit&amp;redlink=1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5FA814-2AD1-4733-9A19-972C90E53A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2049640"/>
            <a:ext cx="7772400" cy="1112122"/>
          </a:xfrm>
        </p:spPr>
        <p:txBody>
          <a:bodyPr/>
          <a:lstStyle/>
          <a:p>
            <a:r>
              <a:rPr lang="ko-KR" altLang="en-US" dirty="0" err="1"/>
              <a:t>분석팀</a:t>
            </a:r>
            <a:r>
              <a:rPr lang="ko-KR" altLang="en-US" dirty="0"/>
              <a:t> </a:t>
            </a:r>
            <a:r>
              <a:rPr lang="en-US" altLang="ko-KR" dirty="0"/>
              <a:t>Study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F8D795C-1346-4997-A636-CB3B5EF50C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5057344"/>
            <a:ext cx="6858000" cy="396852"/>
          </a:xfrm>
        </p:spPr>
        <p:txBody>
          <a:bodyPr>
            <a:normAutofit lnSpcReduction="10000"/>
          </a:bodyPr>
          <a:lstStyle/>
          <a:p>
            <a:r>
              <a:rPr lang="en-US" altLang="ko-KR" dirty="0"/>
              <a:t>19.5.17</a:t>
            </a:r>
            <a:endParaRPr lang="ko-KR" altLang="en-US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EC8CEC59-DD88-402D-B035-3476CFBC92DF}"/>
              </a:ext>
            </a:extLst>
          </p:cNvPr>
          <p:cNvSpPr txBox="1">
            <a:spLocks/>
          </p:cNvSpPr>
          <p:nvPr/>
        </p:nvSpPr>
        <p:spPr>
          <a:xfrm>
            <a:off x="685800" y="3276772"/>
            <a:ext cx="7772400" cy="39685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>
                <a:latin typeface="+mn-ea"/>
                <a:ea typeface="+mn-ea"/>
              </a:rPr>
              <a:t>&lt;</a:t>
            </a:r>
            <a:r>
              <a:rPr lang="ko-KR" altLang="en-US" sz="2000" dirty="0">
                <a:latin typeface="+mn-ea"/>
                <a:ea typeface="+mn-ea"/>
              </a:rPr>
              <a:t>데이터에 근거해서 세상을 바라보는 법</a:t>
            </a:r>
            <a:r>
              <a:rPr lang="en-US" altLang="ko-KR" sz="2000" dirty="0">
                <a:latin typeface="+mn-ea"/>
                <a:ea typeface="+mn-ea"/>
              </a:rPr>
              <a:t>&gt;</a:t>
            </a:r>
            <a:endParaRPr lang="ko-KR" altLang="en-US" sz="20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55474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00E7A0-FDD8-4EC3-A9C8-43773686F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626547"/>
          </a:xfrm>
        </p:spPr>
        <p:txBody>
          <a:bodyPr>
            <a:normAutofit fontScale="90000"/>
          </a:bodyPr>
          <a:lstStyle/>
          <a:p>
            <a:r>
              <a:rPr lang="en-US" altLang="ko-KR" dirty="0" err="1"/>
              <a:t>Factfulness</a:t>
            </a:r>
            <a:endParaRPr lang="ko-KR" altLang="en-US" dirty="0"/>
          </a:p>
        </p:txBody>
      </p:sp>
      <p:graphicFrame>
        <p:nvGraphicFramePr>
          <p:cNvPr id="7" name="내용 개체 틀 6">
            <a:extLst>
              <a:ext uri="{FF2B5EF4-FFF2-40B4-BE49-F238E27FC236}">
                <a16:creationId xmlns:a16="http://schemas.microsoft.com/office/drawing/2014/main" id="{89AECC31-706F-48E1-B1D8-6A266043638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7808394"/>
              </p:ext>
            </p:extLst>
          </p:nvPr>
        </p:nvGraphicFramePr>
        <p:xfrm>
          <a:off x="628650" y="991673"/>
          <a:ext cx="8007350" cy="5834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2893">
                  <a:extLst>
                    <a:ext uri="{9D8B030D-6E8A-4147-A177-3AD203B41FA5}">
                      <a16:colId xmlns:a16="http://schemas.microsoft.com/office/drawing/2014/main" val="3968657812"/>
                    </a:ext>
                  </a:extLst>
                </a:gridCol>
                <a:gridCol w="5544457">
                  <a:extLst>
                    <a:ext uri="{9D8B030D-6E8A-4147-A177-3AD203B41FA5}">
                      <a16:colId xmlns:a16="http://schemas.microsoft.com/office/drawing/2014/main" val="2038253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유형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비판적 사고를 촉진하는 트리거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66653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1. </a:t>
                      </a:r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간극 본능 </a:t>
                      </a:r>
                      <a:endParaRPr lang="en-US" altLang="ko-KR" sz="1200" dirty="0">
                        <a:latin typeface="+mn-ea"/>
                        <a:ea typeface="+mn-ea"/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(The Gap Instinct)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050" b="1" dirty="0">
                          <a:latin typeface="+mn-ea"/>
                          <a:ea typeface="+mn-ea"/>
                        </a:rPr>
                        <a:t>“</a:t>
                      </a:r>
                      <a:r>
                        <a:rPr lang="ko-KR" altLang="en-US" sz="1050" b="1" dirty="0">
                          <a:latin typeface="+mn-ea"/>
                          <a:ea typeface="+mn-ea"/>
                        </a:rPr>
                        <a:t>그 사람들은 절대 우리처럼 살 수 없어요＂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472811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2. </a:t>
                      </a:r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부정</a:t>
                      </a:r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본능 </a:t>
                      </a:r>
                      <a:endParaRPr lang="en-US" altLang="ko-KR" sz="1200" dirty="0"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(The Negativity Instinct)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050" b="1" dirty="0">
                          <a:latin typeface="+mn-ea"/>
                          <a:ea typeface="+mn-ea"/>
                        </a:rPr>
                        <a:t>“</a:t>
                      </a:r>
                      <a:r>
                        <a:rPr lang="ko-KR" altLang="en-US" sz="1050" b="1" dirty="0">
                          <a:latin typeface="+mn-ea"/>
                          <a:ea typeface="+mn-ea"/>
                        </a:rPr>
                        <a:t>세계는 점점 나빠지고 있다“</a:t>
                      </a:r>
                      <a:endParaRPr lang="en-US" altLang="ko-KR" sz="1050" b="1" dirty="0">
                        <a:latin typeface="+mn-ea"/>
                        <a:ea typeface="+mn-ea"/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050" b="1" dirty="0">
                          <a:latin typeface="+mn-ea"/>
                          <a:ea typeface="+mn-ea"/>
                        </a:rPr>
                        <a:t>“</a:t>
                      </a:r>
                      <a:r>
                        <a:rPr lang="ko-KR" altLang="en-US" sz="1050" b="1" dirty="0">
                          <a:latin typeface="+mn-ea"/>
                          <a:ea typeface="+mn-ea"/>
                        </a:rPr>
                        <a:t>범죄는 점점 </a:t>
                      </a:r>
                      <a:r>
                        <a:rPr lang="ko-KR" altLang="en-US" sz="1050" b="1" dirty="0" err="1">
                          <a:latin typeface="+mn-ea"/>
                          <a:ea typeface="+mn-ea"/>
                        </a:rPr>
                        <a:t>흉폭해지고</a:t>
                      </a:r>
                      <a:r>
                        <a:rPr lang="ko-KR" altLang="en-US" sz="1050" b="1" dirty="0">
                          <a:latin typeface="+mn-ea"/>
                          <a:ea typeface="+mn-ea"/>
                        </a:rPr>
                        <a:t> 있다＂</a:t>
                      </a:r>
                      <a:endParaRPr lang="en-US" altLang="ko-KR" sz="1050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034343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3. </a:t>
                      </a: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직선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본능 </a:t>
                      </a:r>
                      <a:endParaRPr kumimoji="0" lang="en-US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  <a:p>
                      <a:pPr latinLnBrk="1"/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(The Straight Line Instinct)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050" b="1" dirty="0">
                          <a:latin typeface="+mn-ea"/>
                          <a:ea typeface="+mn-ea"/>
                        </a:rPr>
                        <a:t>“</a:t>
                      </a:r>
                      <a:r>
                        <a:rPr lang="ko-KR" altLang="en-US" sz="1050" b="1" dirty="0">
                          <a:latin typeface="+mn-ea"/>
                          <a:ea typeface="+mn-ea"/>
                        </a:rPr>
                        <a:t>앞으로 수십 년은 이런 추세가 지속될 것이다“</a:t>
                      </a:r>
                      <a:endParaRPr lang="en-US" altLang="ko-KR" sz="1050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41675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4. </a:t>
                      </a: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공포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본능 </a:t>
                      </a:r>
                      <a:endParaRPr kumimoji="0" lang="en-US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  <a:p>
                      <a:pPr latinLnBrk="1"/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(The Fear Instinct)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50" dirty="0">
                          <a:latin typeface="+mn-ea"/>
                          <a:ea typeface="+mn-ea"/>
                        </a:rPr>
                        <a:t>극적인 </a:t>
                      </a:r>
                      <a:r>
                        <a:rPr lang="ko-KR" altLang="en-US" sz="1050" b="1" dirty="0">
                          <a:latin typeface="+mn-ea"/>
                          <a:ea typeface="+mn-ea"/>
                        </a:rPr>
                        <a:t>테러사건</a:t>
                      </a:r>
                      <a:r>
                        <a:rPr lang="ko-KR" altLang="en-US" sz="1050" dirty="0">
                          <a:latin typeface="+mn-ea"/>
                          <a:ea typeface="+mn-ea"/>
                        </a:rPr>
                        <a:t>은 언론의 대대적인 관심을 받지만</a:t>
                      </a:r>
                      <a:r>
                        <a:rPr lang="en-US" altLang="ko-KR" sz="105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50" b="1" dirty="0">
                          <a:latin typeface="+mn-ea"/>
                          <a:ea typeface="+mn-ea"/>
                        </a:rPr>
                        <a:t>음주 피해자 </a:t>
                      </a:r>
                      <a:r>
                        <a:rPr lang="ko-KR" altLang="en-US" sz="1050" dirty="0">
                          <a:latin typeface="+mn-ea"/>
                          <a:ea typeface="+mn-ea"/>
                        </a:rPr>
                        <a:t>대부분은 외면당한다</a:t>
                      </a:r>
                      <a:endParaRPr lang="en-US" altLang="ko-KR" sz="1050" dirty="0">
                        <a:latin typeface="+mn-ea"/>
                        <a:ea typeface="+mn-ea"/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50" dirty="0">
                          <a:latin typeface="+mn-ea"/>
                          <a:ea typeface="+mn-ea"/>
                        </a:rPr>
                        <a:t>미국에서 테러 사망자는 평균 </a:t>
                      </a:r>
                      <a:r>
                        <a:rPr lang="en-US" altLang="ko-KR" sz="1050" dirty="0">
                          <a:latin typeface="+mn-ea"/>
                          <a:ea typeface="+mn-ea"/>
                        </a:rPr>
                        <a:t>159</a:t>
                      </a:r>
                      <a:r>
                        <a:rPr lang="ko-KR" altLang="en-US" sz="1050" dirty="0">
                          <a:latin typeface="+mn-ea"/>
                          <a:ea typeface="+mn-ea"/>
                        </a:rPr>
                        <a:t>명</a:t>
                      </a:r>
                      <a:r>
                        <a:rPr lang="en-US" altLang="ko-KR" sz="1050" dirty="0">
                          <a:latin typeface="+mn-ea"/>
                          <a:ea typeface="+mn-ea"/>
                        </a:rPr>
                        <a:t>/1</a:t>
                      </a:r>
                      <a:r>
                        <a:rPr lang="ko-KR" altLang="en-US" sz="1050" dirty="0">
                          <a:latin typeface="+mn-ea"/>
                          <a:ea typeface="+mn-ea"/>
                        </a:rPr>
                        <a:t>년</a:t>
                      </a:r>
                      <a:r>
                        <a:rPr lang="en-US" altLang="ko-KR" sz="105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50" dirty="0">
                          <a:latin typeface="+mn-ea"/>
                          <a:ea typeface="+mn-ea"/>
                        </a:rPr>
                        <a:t>음주 사고 사망자 평균 </a:t>
                      </a:r>
                      <a:r>
                        <a:rPr lang="en-US" altLang="ko-KR" sz="1050" dirty="0">
                          <a:latin typeface="+mn-ea"/>
                          <a:ea typeface="+mn-ea"/>
                        </a:rPr>
                        <a:t>6</a:t>
                      </a:r>
                      <a:r>
                        <a:rPr lang="ko-KR" altLang="en-US" sz="1050" dirty="0">
                          <a:latin typeface="+mn-ea"/>
                          <a:ea typeface="+mn-ea"/>
                        </a:rPr>
                        <a:t>만</a:t>
                      </a:r>
                      <a:r>
                        <a:rPr lang="en-US" altLang="ko-KR" sz="1050" dirty="0">
                          <a:latin typeface="+mn-ea"/>
                          <a:ea typeface="+mn-ea"/>
                        </a:rPr>
                        <a:t>9</a:t>
                      </a:r>
                      <a:r>
                        <a:rPr lang="ko-KR" altLang="en-US" sz="1050" dirty="0">
                          <a:latin typeface="+mn-ea"/>
                          <a:ea typeface="+mn-ea"/>
                        </a:rPr>
                        <a:t>천명</a:t>
                      </a:r>
                      <a:r>
                        <a:rPr lang="en-US" altLang="ko-KR" sz="1050" dirty="0">
                          <a:latin typeface="+mn-ea"/>
                          <a:ea typeface="+mn-ea"/>
                        </a:rPr>
                        <a:t>/1</a:t>
                      </a:r>
                      <a:r>
                        <a:rPr lang="ko-KR" altLang="en-US" sz="1050" dirty="0">
                          <a:latin typeface="+mn-ea"/>
                          <a:ea typeface="+mn-ea"/>
                        </a:rPr>
                        <a:t>년 </a:t>
                      </a:r>
                      <a:endParaRPr lang="en-US" altLang="ko-KR" sz="1050" dirty="0">
                        <a:latin typeface="+mn-ea"/>
                        <a:ea typeface="+mn-ea"/>
                      </a:endParaRPr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050" dirty="0">
                          <a:latin typeface="+mn-ea"/>
                          <a:ea typeface="+mn-ea"/>
                        </a:rPr>
                        <a:t>    -&gt; </a:t>
                      </a:r>
                      <a:r>
                        <a:rPr lang="ko-KR" altLang="en-US" sz="1050" dirty="0">
                          <a:latin typeface="+mn-ea"/>
                          <a:ea typeface="+mn-ea"/>
                        </a:rPr>
                        <a:t>공포는 우리의 힘을 더 필요한 곳에 쓰지 못하게 할 수도 있다</a:t>
                      </a:r>
                      <a:r>
                        <a:rPr lang="en-US" altLang="ko-KR" sz="1050" dirty="0">
                          <a:latin typeface="+mn-ea"/>
                          <a:ea typeface="+mn-ea"/>
                        </a:rPr>
                        <a:t>.</a:t>
                      </a:r>
                      <a:endParaRPr lang="ko-KR" altLang="en-US" sz="105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98938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5. </a:t>
                      </a: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크기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본능 </a:t>
                      </a:r>
                      <a:endParaRPr kumimoji="0" lang="en-US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  <a:p>
                      <a:pPr latinLnBrk="1"/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(The Size Instinct)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050" b="1" dirty="0">
                          <a:latin typeface="+mn-ea"/>
                          <a:ea typeface="+mn-ea"/>
                        </a:rPr>
                        <a:t>“</a:t>
                      </a:r>
                      <a:r>
                        <a:rPr lang="ko-KR" altLang="en-US" sz="1050" b="1" dirty="0">
                          <a:latin typeface="+mn-ea"/>
                          <a:ea typeface="+mn-ea"/>
                        </a:rPr>
                        <a:t>유니세프에 따르면</a:t>
                      </a:r>
                      <a:r>
                        <a:rPr lang="en-US" altLang="ko-KR" sz="1050" b="1" dirty="0">
                          <a:latin typeface="+mn-ea"/>
                          <a:ea typeface="+mn-ea"/>
                        </a:rPr>
                        <a:t>, 2016</a:t>
                      </a:r>
                      <a:r>
                        <a:rPr lang="ko-KR" altLang="en-US" sz="1050" b="1" dirty="0">
                          <a:latin typeface="+mn-ea"/>
                          <a:ea typeface="+mn-ea"/>
                        </a:rPr>
                        <a:t>년에 전 세계에서 </a:t>
                      </a:r>
                      <a:r>
                        <a:rPr lang="en-US" altLang="ko-KR" sz="1050" b="1" dirty="0"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1050" b="1" dirty="0">
                          <a:latin typeface="+mn-ea"/>
                          <a:ea typeface="+mn-ea"/>
                        </a:rPr>
                        <a:t>년도 살지 못하고 죽은 아이가 </a:t>
                      </a:r>
                      <a:r>
                        <a:rPr lang="en-US" altLang="ko-KR" sz="1050" b="1" dirty="0">
                          <a:latin typeface="+mn-ea"/>
                          <a:ea typeface="+mn-ea"/>
                        </a:rPr>
                        <a:t>420</a:t>
                      </a:r>
                      <a:r>
                        <a:rPr lang="ko-KR" altLang="en-US" sz="1050" b="1" dirty="0">
                          <a:latin typeface="+mn-ea"/>
                          <a:ea typeface="+mn-ea"/>
                        </a:rPr>
                        <a:t>만명이다“</a:t>
                      </a:r>
                      <a:endParaRPr lang="en-US" altLang="ko-KR" sz="1050" b="1" dirty="0">
                        <a:latin typeface="+mn-ea"/>
                        <a:ea typeface="+mn-ea"/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50" dirty="0">
                          <a:latin typeface="+mn-ea"/>
                          <a:ea typeface="+mn-ea"/>
                        </a:rPr>
                        <a:t>큰 수인가</a:t>
                      </a:r>
                      <a:r>
                        <a:rPr lang="en-US" altLang="ko-KR" sz="1050" dirty="0">
                          <a:latin typeface="+mn-ea"/>
                          <a:ea typeface="+mn-ea"/>
                        </a:rPr>
                        <a:t>? </a:t>
                      </a:r>
                      <a:r>
                        <a:rPr lang="ko-KR" altLang="en-US" sz="1050" dirty="0">
                          <a:latin typeface="+mn-ea"/>
                          <a:ea typeface="+mn-ea"/>
                        </a:rPr>
                        <a:t>작은 수인가</a:t>
                      </a:r>
                      <a:r>
                        <a:rPr lang="en-US" altLang="ko-KR" sz="1050" dirty="0">
                          <a:latin typeface="+mn-ea"/>
                          <a:ea typeface="+mn-ea"/>
                        </a:rPr>
                        <a:t>?</a:t>
                      </a:r>
                      <a:endParaRPr lang="ko-KR" altLang="en-US" sz="105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758334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6. </a:t>
                      </a: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일반화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본능 </a:t>
                      </a:r>
                      <a:endParaRPr kumimoji="0" lang="en-US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  <a:p>
                      <a:pPr latinLnBrk="1"/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(The Generalization Instinct)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50" b="1" dirty="0">
                          <a:latin typeface="+mn-ea"/>
                          <a:ea typeface="+mn-ea"/>
                        </a:rPr>
                        <a:t>＂그런 고도의 기술이 매 순간 작동할 거라고 어떻게 확신하죠</a:t>
                      </a:r>
                      <a:r>
                        <a:rPr lang="en-US" altLang="ko-KR" sz="1050" b="1" dirty="0">
                          <a:latin typeface="+mn-ea"/>
                          <a:ea typeface="+mn-ea"/>
                        </a:rPr>
                        <a:t>?” </a:t>
                      </a:r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050" b="1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050" b="0" dirty="0">
                          <a:latin typeface="+mn-ea"/>
                          <a:ea typeface="+mn-ea"/>
                        </a:rPr>
                        <a:t>  -&gt; </a:t>
                      </a:r>
                      <a:r>
                        <a:rPr lang="ko-KR" altLang="en-US" sz="1050" b="0" dirty="0">
                          <a:latin typeface="+mn-ea"/>
                          <a:ea typeface="+mn-ea"/>
                        </a:rPr>
                        <a:t>인도에서 승강기 문에 끼여 다리를 다친 학생에게</a:t>
                      </a:r>
                      <a:endParaRPr lang="en-US" altLang="ko-KR" sz="1050" b="0" dirty="0">
                        <a:latin typeface="+mn-ea"/>
                        <a:ea typeface="+mn-ea"/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50" dirty="0">
                          <a:latin typeface="+mn-ea"/>
                          <a:ea typeface="+mn-ea"/>
                        </a:rPr>
                        <a:t>튀니지에는 왜 짓다가 만 듯한 집이 많을까</a:t>
                      </a:r>
                      <a:r>
                        <a:rPr lang="en-US" altLang="ko-KR" sz="1050" dirty="0">
                          <a:latin typeface="+mn-ea"/>
                          <a:ea typeface="+mn-ea"/>
                        </a:rPr>
                        <a:t>? </a:t>
                      </a:r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050" dirty="0">
                          <a:latin typeface="+mn-ea"/>
                          <a:ea typeface="+mn-ea"/>
                        </a:rPr>
                        <a:t>   -&gt; </a:t>
                      </a:r>
                      <a:r>
                        <a:rPr lang="ko-KR" altLang="en-US" sz="1050" dirty="0">
                          <a:latin typeface="+mn-ea"/>
                          <a:ea typeface="+mn-ea"/>
                        </a:rPr>
                        <a:t>은행가기 어렵고</a:t>
                      </a:r>
                      <a:r>
                        <a:rPr lang="en-US" altLang="ko-KR" sz="105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50" dirty="0">
                          <a:latin typeface="+mn-ea"/>
                          <a:ea typeface="+mn-ea"/>
                        </a:rPr>
                        <a:t>대출이 힘들고</a:t>
                      </a:r>
                      <a:r>
                        <a:rPr lang="en-US" altLang="ko-KR" sz="105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50" dirty="0">
                          <a:latin typeface="+mn-ea"/>
                          <a:ea typeface="+mn-ea"/>
                        </a:rPr>
                        <a:t>도둑맞거나 물가가 올라간다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676701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7. </a:t>
                      </a: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운명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본능 </a:t>
                      </a:r>
                      <a:endParaRPr kumimoji="0" lang="en-US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  <a:p>
                      <a:pPr latinLnBrk="1"/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(The Destiny Instinct)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050" dirty="0">
                          <a:latin typeface="+mn-ea"/>
                          <a:ea typeface="+mn-ea"/>
                        </a:rPr>
                        <a:t>“</a:t>
                      </a:r>
                      <a:r>
                        <a:rPr lang="ko-KR" altLang="en-US" sz="1050" dirty="0">
                          <a:latin typeface="+mn-ea"/>
                          <a:ea typeface="+mn-ea"/>
                        </a:rPr>
                        <a:t>투자자는 아프리카의 많은 나라가 발전하고 있다는 사실을 알지 못하고</a:t>
                      </a:r>
                      <a:r>
                        <a:rPr lang="en-US" altLang="ko-KR" sz="105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50" dirty="0">
                          <a:latin typeface="+mn-ea"/>
                          <a:ea typeface="+mn-ea"/>
                        </a:rPr>
                        <a:t>인정하지 않아요</a:t>
                      </a:r>
                      <a:r>
                        <a:rPr lang="en-US" altLang="ko-KR" sz="1050" dirty="0"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1050" dirty="0">
                          <a:latin typeface="+mn-ea"/>
                          <a:ea typeface="+mn-ea"/>
                        </a:rPr>
                        <a:t>그들의 머릿속에서 아프리카는 절대 발전하지 않을 대륙이죠“ </a:t>
                      </a:r>
                      <a:r>
                        <a:rPr lang="en-US" altLang="ko-KR" sz="1050" dirty="0">
                          <a:latin typeface="+mn-ea"/>
                          <a:ea typeface="+mn-ea"/>
                        </a:rPr>
                        <a:t>VS.</a:t>
                      </a:r>
                      <a:r>
                        <a:rPr lang="ko-KR" altLang="en-US" sz="105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050" dirty="0">
                          <a:latin typeface="+mn-ea"/>
                          <a:ea typeface="+mn-ea"/>
                        </a:rPr>
                        <a:t>“</a:t>
                      </a:r>
                      <a:r>
                        <a:rPr lang="ko-KR" altLang="en-US" sz="1050" b="1" dirty="0">
                          <a:latin typeface="+mn-ea"/>
                          <a:ea typeface="+mn-ea"/>
                        </a:rPr>
                        <a:t>수치도 잘 봤고</a:t>
                      </a:r>
                      <a:r>
                        <a:rPr lang="en-US" altLang="ko-KR" sz="1050" b="1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50" b="1" dirty="0">
                          <a:latin typeface="+mn-ea"/>
                          <a:ea typeface="+mn-ea"/>
                        </a:rPr>
                        <a:t>말씀도 잘 들었습니다</a:t>
                      </a:r>
                      <a:r>
                        <a:rPr lang="en-US" altLang="ko-KR" sz="1050" b="1" dirty="0"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1050" b="1" dirty="0">
                          <a:latin typeface="+mn-ea"/>
                          <a:ea typeface="+mn-ea"/>
                        </a:rPr>
                        <a:t>그런데 아프리카가 발전할 가능성은 글쎄요</a:t>
                      </a:r>
                      <a:r>
                        <a:rPr lang="en-US" altLang="ko-KR" sz="1050" b="1" dirty="0"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1050" b="1" dirty="0">
                          <a:latin typeface="+mn-ea"/>
                          <a:ea typeface="+mn-ea"/>
                        </a:rPr>
                        <a:t>내가 나이지리아에서 근무해봐서 알아요</a:t>
                      </a:r>
                      <a:r>
                        <a:rPr lang="en-US" altLang="ko-KR" sz="1050" b="1" dirty="0"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1050" b="1" dirty="0">
                          <a:latin typeface="+mn-ea"/>
                          <a:ea typeface="+mn-ea"/>
                        </a:rPr>
                        <a:t>문제는 </a:t>
                      </a:r>
                      <a:r>
                        <a:rPr lang="ko-KR" altLang="en-US" sz="1050" b="1" dirty="0" err="1">
                          <a:latin typeface="+mn-ea"/>
                          <a:ea typeface="+mn-ea"/>
                        </a:rPr>
                        <a:t>문화에요</a:t>
                      </a:r>
                      <a:r>
                        <a:rPr lang="en-US" altLang="ko-KR" sz="1050" b="1" dirty="0"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1050" b="1" dirty="0">
                          <a:latin typeface="+mn-ea"/>
                          <a:ea typeface="+mn-ea"/>
                        </a:rPr>
                        <a:t>절대로 현대사회로 만들 수 없을 겁니다</a:t>
                      </a:r>
                      <a:r>
                        <a:rPr lang="en-US" altLang="ko-KR" sz="1050" dirty="0">
                          <a:latin typeface="+mn-ea"/>
                          <a:ea typeface="+mn-ea"/>
                        </a:rPr>
                        <a:t>.”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632068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8. </a:t>
                      </a: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단일 관점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본능 </a:t>
                      </a:r>
                      <a:endParaRPr kumimoji="0" lang="en-US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  <a:p>
                      <a:pPr latinLnBrk="1"/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(The Single Perspective Instinct)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050" b="1" dirty="0">
                          <a:latin typeface="+mn-ea"/>
                          <a:ea typeface="+mn-ea"/>
                        </a:rPr>
                        <a:t>“</a:t>
                      </a:r>
                      <a:r>
                        <a:rPr lang="ko-KR" altLang="en-US" sz="1050" b="1" dirty="0">
                          <a:latin typeface="+mn-ea"/>
                          <a:ea typeface="+mn-ea"/>
                        </a:rPr>
                        <a:t>아이한테 망치를 주면 모든 것이 못으로 보인다</a:t>
                      </a:r>
                      <a:r>
                        <a:rPr lang="en-US" altLang="ko-KR" sz="1050" b="1" dirty="0">
                          <a:latin typeface="+mn-ea"/>
                          <a:ea typeface="+mn-ea"/>
                        </a:rPr>
                        <a:t>.”</a:t>
                      </a:r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050" dirty="0">
                          <a:latin typeface="+mn-ea"/>
                          <a:ea typeface="+mn-ea"/>
                        </a:rPr>
                        <a:t>    -&gt; </a:t>
                      </a:r>
                      <a:r>
                        <a:rPr lang="ko-KR" altLang="en-US" sz="1050" dirty="0">
                          <a:latin typeface="+mn-ea"/>
                          <a:ea typeface="+mn-ea"/>
                        </a:rPr>
                        <a:t>이념</a:t>
                      </a:r>
                      <a:r>
                        <a:rPr lang="en-US" altLang="ko-KR" sz="105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50" dirty="0">
                          <a:latin typeface="+mn-ea"/>
                          <a:ea typeface="+mn-ea"/>
                        </a:rPr>
                        <a:t>전문가</a:t>
                      </a:r>
                      <a:r>
                        <a:rPr lang="en-US" altLang="ko-KR" sz="105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50" dirty="0">
                          <a:latin typeface="+mn-ea"/>
                          <a:ea typeface="+mn-ea"/>
                        </a:rPr>
                        <a:t>활동가 등은 한 가지 생각이나 한 가지 해결책에 매몰되게 한다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515699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9. </a:t>
                      </a: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비난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본능 </a:t>
                      </a:r>
                      <a:endParaRPr kumimoji="0" lang="en-US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  <a:p>
                      <a:pPr latinLnBrk="1"/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(The Blame Instinct)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50" b="1" dirty="0">
                          <a:latin typeface="+mn-ea"/>
                          <a:ea typeface="+mn-ea"/>
                        </a:rPr>
                        <a:t>고무보트를 타고 유럽으로 오다가 지중해에서 익사한 난민이 발생했을 때 누굴 비난해야 하나</a:t>
                      </a:r>
                      <a:r>
                        <a:rPr lang="en-US" altLang="ko-KR" sz="1050" b="1" dirty="0">
                          <a:latin typeface="+mn-ea"/>
                          <a:ea typeface="+mn-ea"/>
                        </a:rPr>
                        <a:t>?</a:t>
                      </a:r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050" b="1" dirty="0">
                          <a:latin typeface="+mn-ea"/>
                          <a:ea typeface="+mn-ea"/>
                        </a:rPr>
                        <a:t>  </a:t>
                      </a:r>
                      <a:r>
                        <a:rPr lang="en-US" altLang="ko-KR" sz="1050" b="0" dirty="0">
                          <a:latin typeface="+mn-ea"/>
                          <a:ea typeface="+mn-ea"/>
                        </a:rPr>
                        <a:t>  -&gt; </a:t>
                      </a:r>
                      <a:r>
                        <a:rPr lang="ko-KR" altLang="en-US" sz="1050" b="0" dirty="0">
                          <a:latin typeface="+mn-ea"/>
                          <a:ea typeface="+mn-ea"/>
                        </a:rPr>
                        <a:t>제네바 협약</a:t>
                      </a:r>
                      <a:r>
                        <a:rPr lang="en-US" altLang="ko-KR" sz="1050" b="0" dirty="0">
                          <a:latin typeface="+mn-ea"/>
                          <a:ea typeface="+mn-ea"/>
                        </a:rPr>
                        <a:t>, 2001</a:t>
                      </a:r>
                      <a:r>
                        <a:rPr lang="ko-KR" altLang="en-US" sz="1050" b="0" dirty="0">
                          <a:latin typeface="+mn-ea"/>
                          <a:ea typeface="+mn-ea"/>
                        </a:rPr>
                        <a:t>년 유럽 이사회 지침</a:t>
                      </a:r>
                      <a:endParaRPr lang="en-US" altLang="ko-KR" sz="1050" b="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673285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10. </a:t>
                      </a:r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다급함</a:t>
                      </a:r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본능 </a:t>
                      </a:r>
                      <a:endParaRPr lang="en-US" altLang="ko-KR" sz="1200" dirty="0"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(The Urgency Instinct)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050" dirty="0">
                          <a:latin typeface="+mn-ea"/>
                          <a:ea typeface="+mn-ea"/>
                        </a:rPr>
                        <a:t>“</a:t>
                      </a:r>
                      <a:r>
                        <a:rPr lang="ko-KR" altLang="en-US" sz="1050" b="1" dirty="0">
                          <a:latin typeface="+mn-ea"/>
                          <a:ea typeface="+mn-ea"/>
                        </a:rPr>
                        <a:t>뭔가 조치를 취해야 합니다</a:t>
                      </a:r>
                      <a:r>
                        <a:rPr lang="ko-KR" altLang="en-US" sz="1050" dirty="0">
                          <a:latin typeface="+mn-ea"/>
                          <a:ea typeface="+mn-ea"/>
                        </a:rPr>
                        <a:t>“</a:t>
                      </a:r>
                      <a:endParaRPr lang="en-US" altLang="ko-KR" sz="1050" dirty="0">
                        <a:latin typeface="+mn-ea"/>
                        <a:ea typeface="+mn-ea"/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050" dirty="0">
                          <a:latin typeface="+mn-ea"/>
                          <a:ea typeface="+mn-ea"/>
                        </a:rPr>
                        <a:t>“</a:t>
                      </a:r>
                      <a:r>
                        <a:rPr lang="ko-KR" altLang="en-US" sz="1050" dirty="0">
                          <a:latin typeface="+mn-ea"/>
                          <a:ea typeface="+mn-ea"/>
                        </a:rPr>
                        <a:t>지금 사야 한다</a:t>
                      </a:r>
                      <a:r>
                        <a:rPr lang="en-US" altLang="ko-KR" sz="1050" dirty="0"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1050" dirty="0">
                          <a:latin typeface="+mn-ea"/>
                          <a:ea typeface="+mn-ea"/>
                        </a:rPr>
                        <a:t>이런 기회는 다시 오지 않는다＂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652593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485736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00E7A0-FDD8-4EC3-A9C8-43773686F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626547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간극본능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7303CB7-31A8-4E6E-9F03-382C9E36D1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483" y="1481735"/>
            <a:ext cx="5769542" cy="414120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CBD36AD-DD0A-44C9-BC52-F163E53B8B77}"/>
              </a:ext>
            </a:extLst>
          </p:cNvPr>
          <p:cNvSpPr txBox="1"/>
          <p:nvPr/>
        </p:nvSpPr>
        <p:spPr>
          <a:xfrm>
            <a:off x="6106287" y="279469"/>
            <a:ext cx="26516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분석 관점을 설정하는 법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1A8D64-845A-4293-8019-E08F094E19F5}"/>
              </a:ext>
            </a:extLst>
          </p:cNvPr>
          <p:cNvSpPr txBox="1"/>
          <p:nvPr/>
        </p:nvSpPr>
        <p:spPr>
          <a:xfrm>
            <a:off x="1045028" y="1140383"/>
            <a:ext cx="66720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+mn-ea"/>
              </a:rPr>
              <a:t>세계의 여러 나라가 개발도상국과 선진국이라는 두 사각형 안에 깔끔하게 담긴다</a:t>
            </a:r>
            <a:r>
              <a:rPr lang="en-US" altLang="ko-KR" sz="1400" dirty="0">
                <a:latin typeface="+mn-ea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603E73-6369-470E-A5C4-A591B3008545}"/>
              </a:ext>
            </a:extLst>
          </p:cNvPr>
          <p:cNvSpPr txBox="1"/>
          <p:nvPr/>
        </p:nvSpPr>
        <p:spPr>
          <a:xfrm>
            <a:off x="476968" y="5810020"/>
            <a:ext cx="425469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+mn-ea"/>
              </a:rPr>
              <a:t>그런데 이 도표는 </a:t>
            </a:r>
            <a:r>
              <a:rPr lang="en-US" altLang="ko-KR" sz="1400" dirty="0">
                <a:latin typeface="+mn-ea"/>
              </a:rPr>
              <a:t>1965</a:t>
            </a:r>
            <a:r>
              <a:rPr lang="ko-KR" altLang="en-US" sz="1400" dirty="0">
                <a:latin typeface="+mn-ea"/>
              </a:rPr>
              <a:t>년의 상황이다</a:t>
            </a:r>
            <a:r>
              <a:rPr lang="en-US" altLang="ko-KR" sz="1400" dirty="0">
                <a:latin typeface="+mn-ea"/>
              </a:rPr>
              <a:t>.</a:t>
            </a:r>
          </a:p>
          <a:p>
            <a:r>
              <a:rPr lang="en-US" altLang="ko-KR" sz="1200" dirty="0">
                <a:latin typeface="+mn-ea"/>
              </a:rPr>
              <a:t>- 1965</a:t>
            </a:r>
            <a:r>
              <a:rPr lang="ko-KR" altLang="en-US" sz="1200" dirty="0">
                <a:latin typeface="+mn-ea"/>
              </a:rPr>
              <a:t>년의 연구결과로 진단을 내리고 처치를 할 수는 없다</a:t>
            </a:r>
          </a:p>
        </p:txBody>
      </p:sp>
    </p:spTree>
    <p:extLst>
      <p:ext uri="{BB962C8B-B14F-4D97-AF65-F5344CB8AC3E}">
        <p14:creationId xmlns:p14="http://schemas.microsoft.com/office/powerpoint/2010/main" val="27810352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00E7A0-FDD8-4EC3-A9C8-43773686F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626547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간극본능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0D8FAB7-D5B4-4CBD-BEF7-88DD7A70EF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1439" y="1596870"/>
            <a:ext cx="5487647" cy="412729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17281DF-1791-4370-8AC2-72E8D4B8220F}"/>
              </a:ext>
            </a:extLst>
          </p:cNvPr>
          <p:cNvSpPr txBox="1"/>
          <p:nvPr/>
        </p:nvSpPr>
        <p:spPr>
          <a:xfrm>
            <a:off x="1045028" y="1140383"/>
            <a:ext cx="79993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+mn-ea"/>
              </a:rPr>
              <a:t>왼쪽 아래의 사각형이 텅 비었다</a:t>
            </a:r>
            <a:r>
              <a:rPr lang="en-US" altLang="ko-KR" sz="1400" dirty="0">
                <a:latin typeface="+mn-ea"/>
              </a:rPr>
              <a:t>. </a:t>
            </a:r>
          </a:p>
          <a:p>
            <a:r>
              <a:rPr lang="ko-KR" altLang="en-US" sz="1400" dirty="0">
                <a:latin typeface="+mn-ea"/>
              </a:rPr>
              <a:t>모든 나라가 아이의 수는 적고 생존율이 높은 사각형으로 이동했고 대부분의 나라가 그 안에 있다</a:t>
            </a:r>
            <a:endParaRPr lang="en-US" altLang="ko-KR" sz="1400" dirty="0"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376B15-1D2C-4A9E-92B6-ACDECD364A34}"/>
              </a:ext>
            </a:extLst>
          </p:cNvPr>
          <p:cNvSpPr txBox="1"/>
          <p:nvPr/>
        </p:nvSpPr>
        <p:spPr>
          <a:xfrm>
            <a:off x="331828" y="5810020"/>
            <a:ext cx="869981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+mn-ea"/>
              </a:rPr>
              <a:t>세계 인구의 </a:t>
            </a:r>
            <a:r>
              <a:rPr lang="en-US" altLang="ko-KR" sz="1400" dirty="0">
                <a:latin typeface="+mn-ea"/>
              </a:rPr>
              <a:t>6%</a:t>
            </a:r>
            <a:r>
              <a:rPr lang="ko-KR" altLang="en-US" sz="1400" dirty="0">
                <a:latin typeface="+mn-ea"/>
              </a:rPr>
              <a:t>에 해당하는 </a:t>
            </a:r>
            <a:r>
              <a:rPr lang="en-US" altLang="ko-KR" sz="1400" dirty="0">
                <a:latin typeface="+mn-ea"/>
              </a:rPr>
              <a:t>13</a:t>
            </a:r>
            <a:r>
              <a:rPr lang="ko-KR" altLang="en-US" sz="1400" dirty="0">
                <a:latin typeface="+mn-ea"/>
              </a:rPr>
              <a:t>개 나라만 여전히 개발도상국에 있고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인류의 </a:t>
            </a:r>
            <a:r>
              <a:rPr lang="en-US" altLang="ko-KR" sz="1400" dirty="0">
                <a:latin typeface="+mn-ea"/>
              </a:rPr>
              <a:t>85%</a:t>
            </a:r>
            <a:r>
              <a:rPr lang="ko-KR" altLang="en-US" sz="1400" dirty="0">
                <a:latin typeface="+mn-ea"/>
              </a:rPr>
              <a:t>는 소위 </a:t>
            </a:r>
            <a:r>
              <a:rPr lang="en-US" altLang="ko-KR" sz="1400" dirty="0">
                <a:latin typeface="+mn-ea"/>
              </a:rPr>
              <a:t>‘</a:t>
            </a:r>
            <a:r>
              <a:rPr lang="ko-KR" altLang="en-US" sz="1400" dirty="0" err="1">
                <a:latin typeface="+mn-ea"/>
              </a:rPr>
              <a:t>선진국＇에</a:t>
            </a:r>
            <a:r>
              <a:rPr lang="ko-KR" altLang="en-US" sz="1400" dirty="0">
                <a:latin typeface="+mn-ea"/>
              </a:rPr>
              <a:t> 있다</a:t>
            </a:r>
          </a:p>
          <a:p>
            <a:r>
              <a:rPr lang="en-US" altLang="ko-KR" sz="1200" dirty="0">
                <a:latin typeface="+mn-ea"/>
              </a:rPr>
              <a:t> - </a:t>
            </a:r>
            <a:r>
              <a:rPr lang="ko-KR" altLang="en-US" sz="1200" dirty="0">
                <a:latin typeface="+mn-ea"/>
              </a:rPr>
              <a:t>많은 사람의 머릿속에서 세상을 바라보는 시각이 시대착오적 생각에 사로잡혀서 서양 이외의 세상을 바라본다</a:t>
            </a:r>
            <a:endParaRPr lang="en-US" altLang="ko-KR" sz="12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672891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00E7A0-FDD8-4EC3-A9C8-43773686F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626547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간극본능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EE8ACFD-7FD9-434C-A233-94CAB30E89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436" y="3913751"/>
            <a:ext cx="4377564" cy="257912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289907A-11CF-41CD-8D8D-108ABEC892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6436" y="2512566"/>
            <a:ext cx="4377564" cy="258194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2DD0453-2AE0-4F77-83B4-0231763210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436" y="991673"/>
            <a:ext cx="4377564" cy="2576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6558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00E7A0-FDD8-4EC3-A9C8-43773686F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626547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간극본능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D01DB70-61D5-44AD-AEFB-7B21E6410F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6033" y="1534337"/>
            <a:ext cx="5263822" cy="2560274"/>
          </a:xfrm>
          <a:prstGeom prst="rect">
            <a:avLst/>
          </a:prstGeom>
          <a:scene3d>
            <a:camera prst="orthographicFront">
              <a:rot lat="0" lon="0" rev="21299999"/>
            </a:camera>
            <a:lightRig rig="threePt" dir="t"/>
          </a:scene3d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3068F95-5972-4C54-A345-8D6A82E63D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3244" y="4060908"/>
            <a:ext cx="5176611" cy="270977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41AAEAD-D6A2-4A5A-BC8E-98E75D3EE82E}"/>
              </a:ext>
            </a:extLst>
          </p:cNvPr>
          <p:cNvSpPr txBox="1"/>
          <p:nvPr/>
        </p:nvSpPr>
        <p:spPr>
          <a:xfrm>
            <a:off x="1045028" y="1140383"/>
            <a:ext cx="52357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+mn-ea"/>
              </a:rPr>
              <a:t>두 집단 이상을 비교할 때 스케일의 효과를 </a:t>
            </a:r>
            <a:r>
              <a:rPr lang="ko-KR" altLang="en-US" sz="1400" dirty="0" err="1">
                <a:latin typeface="+mn-ea"/>
              </a:rPr>
              <a:t>엄두해</a:t>
            </a:r>
            <a:r>
              <a:rPr lang="ko-KR" altLang="en-US" sz="1400" dirty="0">
                <a:latin typeface="+mn-ea"/>
              </a:rPr>
              <a:t> 두어야 한다</a:t>
            </a:r>
            <a:endParaRPr lang="en-US" altLang="ko-KR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142780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00E7A0-FDD8-4EC3-A9C8-43773686F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626547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간극본능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D01DB70-61D5-44AD-AEFB-7B21E6410F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6033" y="1592398"/>
            <a:ext cx="5263822" cy="2560274"/>
          </a:xfrm>
          <a:prstGeom prst="rect">
            <a:avLst/>
          </a:prstGeom>
          <a:scene3d>
            <a:camera prst="orthographicFront">
              <a:rot lat="0" lon="0" rev="21299999"/>
            </a:camera>
            <a:lightRig rig="threePt" dir="t"/>
          </a:scene3d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9263554-6B1F-4D12-BF73-DF0489AEB7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8915" y="4268494"/>
            <a:ext cx="5116286" cy="228340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ED086D0-28ED-4C0B-B386-5FBE46493DD5}"/>
              </a:ext>
            </a:extLst>
          </p:cNvPr>
          <p:cNvSpPr txBox="1"/>
          <p:nvPr/>
        </p:nvSpPr>
        <p:spPr>
          <a:xfrm>
            <a:off x="1045028" y="1140383"/>
            <a:ext cx="56893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+mn-ea"/>
              </a:rPr>
              <a:t>평균은 유용한 도구이지만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평균만으로 해석을 하는 것은 불완전하다</a:t>
            </a:r>
            <a:endParaRPr lang="en-US" altLang="ko-KR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968163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00E7A0-FDD8-4EC3-A9C8-43773686F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626547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2. </a:t>
            </a:r>
            <a:r>
              <a:rPr lang="ko-KR" altLang="en-US" dirty="0"/>
              <a:t>부정본능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E5F7871-7148-404F-9A00-26ABFB9AEB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368" y="1752201"/>
            <a:ext cx="6968475" cy="4435193"/>
          </a:xfrm>
          <a:prstGeom prst="rect">
            <a:avLst/>
          </a:prstGeom>
          <a:scene3d>
            <a:camera prst="orthographicFront">
              <a:rot lat="0" lon="0" rev="21360000"/>
            </a:camera>
            <a:lightRig rig="threePt" dir="t"/>
          </a:scene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E7E5E19-92BA-4944-BFFE-83848445DD9F}"/>
              </a:ext>
            </a:extLst>
          </p:cNvPr>
          <p:cNvSpPr txBox="1"/>
          <p:nvPr/>
        </p:nvSpPr>
        <p:spPr>
          <a:xfrm>
            <a:off x="1045028" y="1140383"/>
            <a:ext cx="59731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+mn-ea"/>
              </a:rPr>
              <a:t>지난 </a:t>
            </a:r>
            <a:r>
              <a:rPr lang="en-US" altLang="ko-KR" sz="1400" dirty="0">
                <a:latin typeface="+mn-ea"/>
              </a:rPr>
              <a:t>20</a:t>
            </a:r>
            <a:r>
              <a:rPr lang="ko-KR" altLang="en-US" sz="1400" dirty="0">
                <a:latin typeface="+mn-ea"/>
              </a:rPr>
              <a:t>년간 극빈층이 세계 역사상 그 어느 때보다도 빠르게 줄어들었다</a:t>
            </a:r>
            <a:endParaRPr lang="en-US" altLang="ko-KR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763258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00E7A0-FDD8-4EC3-A9C8-43773686F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626547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2. </a:t>
            </a:r>
            <a:r>
              <a:rPr lang="ko-KR" altLang="en-US" dirty="0"/>
              <a:t>부정본능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85969F5-B172-406A-82E2-F28217FE81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561" y="1135453"/>
            <a:ext cx="4101563" cy="5018114"/>
          </a:xfrm>
          <a:prstGeom prst="rect">
            <a:avLst/>
          </a:prstGeom>
          <a:scene3d>
            <a:camera prst="orthographicFront">
              <a:rot lat="0" lon="0" rev="21299999"/>
            </a:camera>
            <a:lightRig rig="threePt" dir="t"/>
          </a:scene3d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EF92E0E-F125-4D37-B06A-D2011487D477}"/>
              </a:ext>
            </a:extLst>
          </p:cNvPr>
          <p:cNvSpPr txBox="1"/>
          <p:nvPr/>
        </p:nvSpPr>
        <p:spPr>
          <a:xfrm>
            <a:off x="6723144" y="279469"/>
            <a:ext cx="2137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스토리를 만드는 법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863BB8A-EF2B-4401-AC09-2E3C5FCD5F4A}"/>
              </a:ext>
            </a:extLst>
          </p:cNvPr>
          <p:cNvSpPr txBox="1"/>
          <p:nvPr/>
        </p:nvSpPr>
        <p:spPr>
          <a:xfrm>
            <a:off x="5319484" y="4275881"/>
            <a:ext cx="31428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할머니는 우리 집안에서 현재의 레소토에 사는 것과 같은 삶을 살았다</a:t>
            </a:r>
            <a:r>
              <a:rPr lang="en-US" altLang="ko-KR" sz="1100" dirty="0">
                <a:latin typeface="+mn-ea"/>
              </a:rPr>
              <a:t>. 1891</a:t>
            </a:r>
            <a:r>
              <a:rPr lang="ko-KR" altLang="en-US" sz="1100" dirty="0">
                <a:latin typeface="+mn-ea"/>
              </a:rPr>
              <a:t>년의 스웨덴은 오늘날 세계에서 기대수명이 제일 짧고</a:t>
            </a:r>
            <a:r>
              <a:rPr lang="en-US" altLang="ko-KR" sz="1100" dirty="0">
                <a:latin typeface="+mn-ea"/>
              </a:rPr>
              <a:t>, 1</a:t>
            </a:r>
            <a:r>
              <a:rPr lang="ko-KR" altLang="en-US" sz="1100" dirty="0">
                <a:latin typeface="+mn-ea"/>
              </a:rPr>
              <a:t>단계와 </a:t>
            </a:r>
            <a:r>
              <a:rPr lang="en-US" altLang="ko-KR" sz="1100" dirty="0">
                <a:latin typeface="+mn-ea"/>
              </a:rPr>
              <a:t>2</a:t>
            </a:r>
            <a:r>
              <a:rPr lang="ko-KR" altLang="en-US" sz="1100" dirty="0">
                <a:latin typeface="+mn-ea"/>
              </a:rPr>
              <a:t>단계 경계에 놓인 레소토와 같았다</a:t>
            </a:r>
            <a:endParaRPr lang="en-US" altLang="ko-KR" sz="1100" dirty="0">
              <a:latin typeface="+mn-ea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4B8013B7-B288-4844-84C7-5C83B485B761}"/>
              </a:ext>
            </a:extLst>
          </p:cNvPr>
          <p:cNvCxnSpPr>
            <a:cxnSpLocks/>
            <a:stCxn id="5" idx="1"/>
          </p:cNvCxnSpPr>
          <p:nvPr/>
        </p:nvCxnSpPr>
        <p:spPr>
          <a:xfrm flipH="1" flipV="1">
            <a:off x="2242458" y="3911844"/>
            <a:ext cx="3077026" cy="74875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B5F5F49-92A7-47C2-B072-20C3FC78167B}"/>
              </a:ext>
            </a:extLst>
          </p:cNvPr>
          <p:cNvSpPr txBox="1"/>
          <p:nvPr/>
        </p:nvSpPr>
        <p:spPr>
          <a:xfrm>
            <a:off x="5319484" y="2763001"/>
            <a:ext cx="3142823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할머니는 성인이 된 후 줄곧 아홉 식구의 빨래를 손으로 직접 빨았다</a:t>
            </a:r>
            <a:r>
              <a:rPr lang="en-US" altLang="ko-KR" sz="1100" dirty="0">
                <a:latin typeface="+mn-ea"/>
              </a:rPr>
              <a:t>. </a:t>
            </a:r>
            <a:r>
              <a:rPr lang="ko-KR" altLang="en-US" sz="1100" dirty="0">
                <a:latin typeface="+mn-ea"/>
              </a:rPr>
              <a:t>하지만 나이가 들면서 소득이 </a:t>
            </a:r>
            <a:r>
              <a:rPr lang="en-US" altLang="ko-KR" sz="1100" dirty="0">
                <a:latin typeface="+mn-ea"/>
              </a:rPr>
              <a:t>3</a:t>
            </a:r>
            <a:r>
              <a:rPr lang="ko-KR" altLang="en-US" sz="1100" dirty="0">
                <a:latin typeface="+mn-ea"/>
              </a:rPr>
              <a:t>단계로 올라서는 발전을 경험했다</a:t>
            </a:r>
            <a:r>
              <a:rPr lang="en-US" altLang="ko-KR" sz="1100" dirty="0">
                <a:latin typeface="+mn-ea"/>
              </a:rPr>
              <a:t>. </a:t>
            </a:r>
            <a:r>
              <a:rPr lang="ko-KR" altLang="en-US" sz="1100" dirty="0">
                <a:latin typeface="+mn-ea"/>
              </a:rPr>
              <a:t>실내에 수도를 설치하고 지하에 양동이로 뒷간도 마련했다</a:t>
            </a:r>
            <a:endParaRPr lang="en-US" altLang="ko-KR" sz="1100" dirty="0">
              <a:latin typeface="+mn-ea"/>
            </a:endParaRPr>
          </a:p>
          <a:p>
            <a:r>
              <a:rPr lang="ko-KR" altLang="en-US" sz="1100" dirty="0">
                <a:latin typeface="+mn-ea"/>
              </a:rPr>
              <a:t>하수구는 여전히 밖으로 노출되었고</a:t>
            </a:r>
            <a:r>
              <a:rPr lang="en-US" altLang="ko-KR" sz="1100" dirty="0">
                <a:latin typeface="+mn-ea"/>
              </a:rPr>
              <a:t>, </a:t>
            </a:r>
            <a:r>
              <a:rPr lang="ko-KR" altLang="en-US" sz="1100" dirty="0">
                <a:latin typeface="+mn-ea"/>
              </a:rPr>
              <a:t>집 근처에서 물에 빠져 죽는 아이도 있었다</a:t>
            </a:r>
            <a:r>
              <a:rPr lang="en-US" altLang="ko-KR" sz="1100" dirty="0">
                <a:latin typeface="+mn-ea"/>
              </a:rPr>
              <a:t>.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45938A38-5A50-43C2-A515-3AB756C5687D}"/>
              </a:ext>
            </a:extLst>
          </p:cNvPr>
          <p:cNvCxnSpPr>
            <a:cxnSpLocks/>
            <a:stCxn id="9" idx="1"/>
          </p:cNvCxnSpPr>
          <p:nvPr/>
        </p:nvCxnSpPr>
        <p:spPr>
          <a:xfrm flipH="1" flipV="1">
            <a:off x="3113314" y="2582120"/>
            <a:ext cx="2206170" cy="81951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2C08BF0-52E8-4434-A1F0-592E537553C1}"/>
              </a:ext>
            </a:extLst>
          </p:cNvPr>
          <p:cNvSpPr txBox="1"/>
          <p:nvPr/>
        </p:nvSpPr>
        <p:spPr>
          <a:xfrm>
            <a:off x="5319484" y="1339888"/>
            <a:ext cx="314282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스웨덴은 계속 발전을 해서 </a:t>
            </a:r>
            <a:r>
              <a:rPr lang="en-US" altLang="ko-KR" sz="1100" dirty="0">
                <a:latin typeface="+mn-ea"/>
              </a:rPr>
              <a:t>1975</a:t>
            </a:r>
            <a:r>
              <a:rPr lang="ko-KR" altLang="en-US" sz="1100" dirty="0">
                <a:latin typeface="+mn-ea"/>
              </a:rPr>
              <a:t>년에는 오늘날의 말레이시아처럼 </a:t>
            </a:r>
            <a:r>
              <a:rPr lang="en-US" altLang="ko-KR" sz="1100" dirty="0">
                <a:latin typeface="+mn-ea"/>
              </a:rPr>
              <a:t>4</a:t>
            </a:r>
            <a:r>
              <a:rPr lang="ko-KR" altLang="en-US" sz="1100" dirty="0">
                <a:latin typeface="+mn-ea"/>
              </a:rPr>
              <a:t>단계로 막 진입했다</a:t>
            </a:r>
            <a:endParaRPr lang="en-US" altLang="ko-KR" sz="1100" dirty="0">
              <a:latin typeface="+mn-ea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6B9D61CE-FA62-45F8-9C36-FCAC292C75AC}"/>
              </a:ext>
            </a:extLst>
          </p:cNvPr>
          <p:cNvCxnSpPr>
            <a:cxnSpLocks/>
            <a:stCxn id="14" idx="1"/>
          </p:cNvCxnSpPr>
          <p:nvPr/>
        </p:nvCxnSpPr>
        <p:spPr>
          <a:xfrm flipH="1">
            <a:off x="3650344" y="1555332"/>
            <a:ext cx="1669140" cy="67857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BCC9E282-54FB-4D04-943D-F8C52E3BEBA9}"/>
              </a:ext>
            </a:extLst>
          </p:cNvPr>
          <p:cNvSpPr txBox="1"/>
          <p:nvPr/>
        </p:nvSpPr>
        <p:spPr>
          <a:xfrm>
            <a:off x="5319483" y="5384126"/>
            <a:ext cx="3142823" cy="1277273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n-ea"/>
              </a:rPr>
              <a:t>1863</a:t>
            </a:r>
            <a:r>
              <a:rPr lang="ko-KR" altLang="en-US" sz="1100" dirty="0">
                <a:latin typeface="+mn-ea"/>
              </a:rPr>
              <a:t>년의 스웨덴은 오늘날로 치면 </a:t>
            </a:r>
            <a:r>
              <a:rPr lang="en-US" altLang="ko-KR" sz="1100" dirty="0">
                <a:latin typeface="+mn-ea"/>
              </a:rPr>
              <a:t>1</a:t>
            </a:r>
            <a:r>
              <a:rPr lang="ko-KR" altLang="en-US" sz="1100" dirty="0">
                <a:latin typeface="+mn-ea"/>
              </a:rPr>
              <a:t>단계인 아프가니스탄과 비슷했고</a:t>
            </a:r>
            <a:r>
              <a:rPr lang="en-US" altLang="ko-KR" sz="1100" dirty="0">
                <a:latin typeface="+mn-ea"/>
              </a:rPr>
              <a:t>, </a:t>
            </a:r>
            <a:r>
              <a:rPr lang="ko-KR" altLang="en-US" sz="1100" dirty="0">
                <a:latin typeface="+mn-ea"/>
              </a:rPr>
              <a:t>대다수가 극빈층에 속했다</a:t>
            </a:r>
            <a:r>
              <a:rPr lang="en-US" altLang="ko-KR" sz="1100" dirty="0">
                <a:latin typeface="+mn-ea"/>
              </a:rPr>
              <a:t>. </a:t>
            </a:r>
            <a:r>
              <a:rPr lang="ko-KR" altLang="en-US" sz="1100" dirty="0">
                <a:latin typeface="+mn-ea"/>
              </a:rPr>
              <a:t>하지만 오늘날 아프가니스탄을 비롯해 </a:t>
            </a:r>
            <a:r>
              <a:rPr lang="en-US" altLang="ko-KR" sz="1100" dirty="0">
                <a:latin typeface="+mn-ea"/>
              </a:rPr>
              <a:t>1</a:t>
            </a:r>
            <a:r>
              <a:rPr lang="ko-KR" altLang="en-US" sz="1100" dirty="0">
                <a:latin typeface="+mn-ea"/>
              </a:rPr>
              <a:t>단계에 사는 사람들은 </a:t>
            </a:r>
            <a:r>
              <a:rPr lang="en-US" altLang="ko-KR" sz="1100" dirty="0">
                <a:latin typeface="+mn-ea"/>
              </a:rPr>
              <a:t>1863</a:t>
            </a:r>
            <a:r>
              <a:rPr lang="ko-KR" altLang="en-US" sz="1100" dirty="0">
                <a:latin typeface="+mn-ea"/>
              </a:rPr>
              <a:t>년의 스웨덴 사람보다 훨씬 오래 산다</a:t>
            </a:r>
            <a:endParaRPr lang="en-US" altLang="ko-KR" sz="1100" dirty="0">
              <a:latin typeface="+mn-ea"/>
            </a:endParaRPr>
          </a:p>
          <a:p>
            <a:r>
              <a:rPr lang="en-US" altLang="ko-KR" sz="1100" dirty="0">
                <a:latin typeface="+mn-ea"/>
              </a:rPr>
              <a:t> - </a:t>
            </a:r>
            <a:r>
              <a:rPr lang="ko-KR" altLang="en-US" sz="1100" dirty="0">
                <a:latin typeface="+mn-ea"/>
              </a:rPr>
              <a:t>기본적인 근대화를 거치면서 대다수 사람의 삶이 극적으로 개선되었기 때문이다</a:t>
            </a:r>
            <a:endParaRPr lang="en-US" altLang="ko-KR" sz="1100" dirty="0">
              <a:latin typeface="+mn-ea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8336211D-689B-4AE4-A809-287B7E5ED727}"/>
              </a:ext>
            </a:extLst>
          </p:cNvPr>
          <p:cNvCxnSpPr>
            <a:cxnSpLocks/>
            <a:stCxn id="17" idx="1"/>
          </p:cNvCxnSpPr>
          <p:nvPr/>
        </p:nvCxnSpPr>
        <p:spPr>
          <a:xfrm flipH="1" flipV="1">
            <a:off x="2467429" y="4569370"/>
            <a:ext cx="2852054" cy="1453393"/>
          </a:xfrm>
          <a:prstGeom prst="straightConnector1">
            <a:avLst/>
          </a:prstGeom>
          <a:ln w="127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2325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00E7A0-FDD8-4EC3-A9C8-43773686F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626547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2. </a:t>
            </a:r>
            <a:r>
              <a:rPr lang="ko-KR" altLang="en-US" dirty="0"/>
              <a:t>부정본능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B4AEC9D-027A-4481-819C-4BF6CFE2F9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500" y="1163221"/>
            <a:ext cx="6641952" cy="5194036"/>
          </a:xfrm>
          <a:prstGeom prst="rect">
            <a:avLst/>
          </a:prstGeom>
        </p:spPr>
      </p:pic>
      <p:sp>
        <p:nvSpPr>
          <p:cNvPr id="5" name="설명선: 선 4">
            <a:extLst>
              <a:ext uri="{FF2B5EF4-FFF2-40B4-BE49-F238E27FC236}">
                <a16:creationId xmlns:a16="http://schemas.microsoft.com/office/drawing/2014/main" id="{0F3280F6-6B7F-4CFC-92E6-FC704C8C4CE5}"/>
              </a:ext>
            </a:extLst>
          </p:cNvPr>
          <p:cNvSpPr/>
          <p:nvPr/>
        </p:nvSpPr>
        <p:spPr>
          <a:xfrm>
            <a:off x="5021943" y="3171551"/>
            <a:ext cx="791028" cy="355600"/>
          </a:xfrm>
          <a:prstGeom prst="borderCallout1">
            <a:avLst>
              <a:gd name="adj1" fmla="val 18750"/>
              <a:gd name="adj2" fmla="val -8333"/>
              <a:gd name="adj3" fmla="val -134438"/>
              <a:gd name="adj4" fmla="val -3649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+mn-ea"/>
              </a:rPr>
              <a:t>1985</a:t>
            </a:r>
            <a:r>
              <a:rPr lang="ko-KR" altLang="en-US" sz="1200" dirty="0">
                <a:latin typeface="+mn-ea"/>
              </a:rPr>
              <a:t>년</a:t>
            </a:r>
          </a:p>
        </p:txBody>
      </p:sp>
      <p:sp>
        <p:nvSpPr>
          <p:cNvPr id="6" name="설명선: 선 5">
            <a:extLst>
              <a:ext uri="{FF2B5EF4-FFF2-40B4-BE49-F238E27FC236}">
                <a16:creationId xmlns:a16="http://schemas.microsoft.com/office/drawing/2014/main" id="{7E41FBBA-69EF-416A-9250-B69999A56DF8}"/>
              </a:ext>
            </a:extLst>
          </p:cNvPr>
          <p:cNvSpPr/>
          <p:nvPr/>
        </p:nvSpPr>
        <p:spPr>
          <a:xfrm>
            <a:off x="5696857" y="2895600"/>
            <a:ext cx="791028" cy="355600"/>
          </a:xfrm>
          <a:prstGeom prst="borderCallout1">
            <a:avLst>
              <a:gd name="adj1" fmla="val 18750"/>
              <a:gd name="adj2" fmla="val -8333"/>
              <a:gd name="adj3" fmla="val -91581"/>
              <a:gd name="adj4" fmla="val -5025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+mn-ea"/>
              </a:rPr>
              <a:t>1990</a:t>
            </a:r>
            <a:r>
              <a:rPr lang="ko-KR" altLang="en-US" sz="1200" dirty="0">
                <a:latin typeface="+mn-ea"/>
              </a:rPr>
              <a:t>년</a:t>
            </a:r>
          </a:p>
        </p:txBody>
      </p:sp>
      <p:sp>
        <p:nvSpPr>
          <p:cNvPr id="8" name="설명선: 선 7">
            <a:extLst>
              <a:ext uri="{FF2B5EF4-FFF2-40B4-BE49-F238E27FC236}">
                <a16:creationId xmlns:a16="http://schemas.microsoft.com/office/drawing/2014/main" id="{70663F5F-3D6E-4EF4-B854-000B5E5A59FE}"/>
              </a:ext>
            </a:extLst>
          </p:cNvPr>
          <p:cNvSpPr/>
          <p:nvPr/>
        </p:nvSpPr>
        <p:spPr>
          <a:xfrm>
            <a:off x="4155319" y="1987717"/>
            <a:ext cx="791028" cy="230832"/>
          </a:xfrm>
          <a:prstGeom prst="borderCallout1">
            <a:avLst>
              <a:gd name="adj1" fmla="val 31325"/>
              <a:gd name="adj2" fmla="val 105429"/>
              <a:gd name="adj3" fmla="val 213379"/>
              <a:gd name="adj4" fmla="val 137929"/>
            </a:avLst>
          </a:prstGeom>
          <a:noFill/>
          <a:ln w="12700"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solidFill>
                  <a:schemeClr val="tx1"/>
                </a:solidFill>
              </a:rPr>
              <a:t>인도네시아</a:t>
            </a:r>
          </a:p>
        </p:txBody>
      </p:sp>
      <p:sp>
        <p:nvSpPr>
          <p:cNvPr id="9" name="설명선: 선 8">
            <a:extLst>
              <a:ext uri="{FF2B5EF4-FFF2-40B4-BE49-F238E27FC236}">
                <a16:creationId xmlns:a16="http://schemas.microsoft.com/office/drawing/2014/main" id="{D4DBCCA4-16C8-4F5D-AECF-BF0D2DE3BC33}"/>
              </a:ext>
            </a:extLst>
          </p:cNvPr>
          <p:cNvSpPr/>
          <p:nvPr/>
        </p:nvSpPr>
        <p:spPr>
          <a:xfrm>
            <a:off x="6226628" y="2540000"/>
            <a:ext cx="791028" cy="355600"/>
          </a:xfrm>
          <a:prstGeom prst="borderCallout1">
            <a:avLst>
              <a:gd name="adj1" fmla="val 18750"/>
              <a:gd name="adj2" fmla="val -8333"/>
              <a:gd name="adj3" fmla="val -26275"/>
              <a:gd name="adj4" fmla="val -7869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+mn-ea"/>
              </a:rPr>
              <a:t>1995</a:t>
            </a:r>
            <a:r>
              <a:rPr lang="ko-KR" altLang="en-US" sz="1200" dirty="0">
                <a:latin typeface="+mn-ea"/>
              </a:rPr>
              <a:t>년</a:t>
            </a:r>
          </a:p>
        </p:txBody>
      </p:sp>
      <p:sp>
        <p:nvSpPr>
          <p:cNvPr id="12" name="설명선: 선 11">
            <a:extLst>
              <a:ext uri="{FF2B5EF4-FFF2-40B4-BE49-F238E27FC236}">
                <a16:creationId xmlns:a16="http://schemas.microsoft.com/office/drawing/2014/main" id="{599194DC-3C91-4671-A040-10771663F0EB}"/>
              </a:ext>
            </a:extLst>
          </p:cNvPr>
          <p:cNvSpPr/>
          <p:nvPr/>
        </p:nvSpPr>
        <p:spPr>
          <a:xfrm>
            <a:off x="5524499" y="1690259"/>
            <a:ext cx="791027" cy="230832"/>
          </a:xfrm>
          <a:prstGeom prst="borderCallout1">
            <a:avLst>
              <a:gd name="adj1" fmla="val 108351"/>
              <a:gd name="adj2" fmla="val 47631"/>
              <a:gd name="adj3" fmla="val 278483"/>
              <a:gd name="adj4" fmla="val 78074"/>
            </a:avLst>
          </a:prstGeom>
          <a:noFill/>
          <a:ln w="12700"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solidFill>
                  <a:schemeClr val="tx1"/>
                </a:solidFill>
              </a:rPr>
              <a:t>말레이시아</a:t>
            </a:r>
          </a:p>
        </p:txBody>
      </p:sp>
      <p:sp>
        <p:nvSpPr>
          <p:cNvPr id="13" name="설명선: 선 12">
            <a:extLst>
              <a:ext uri="{FF2B5EF4-FFF2-40B4-BE49-F238E27FC236}">
                <a16:creationId xmlns:a16="http://schemas.microsoft.com/office/drawing/2014/main" id="{20987256-128B-4707-AF60-657B944350A1}"/>
              </a:ext>
            </a:extLst>
          </p:cNvPr>
          <p:cNvSpPr/>
          <p:nvPr/>
        </p:nvSpPr>
        <p:spPr>
          <a:xfrm>
            <a:off x="3400601" y="2055724"/>
            <a:ext cx="608693" cy="230832"/>
          </a:xfrm>
          <a:prstGeom prst="borderCallout1">
            <a:avLst>
              <a:gd name="adj1" fmla="val 31325"/>
              <a:gd name="adj2" fmla="val 105429"/>
              <a:gd name="adj3" fmla="val 150107"/>
              <a:gd name="adj4" fmla="val 212737"/>
            </a:avLst>
          </a:prstGeom>
          <a:noFill/>
          <a:ln w="12700"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900"/>
              <a:t>베트남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14" name="설명선: 선 13">
            <a:extLst>
              <a:ext uri="{FF2B5EF4-FFF2-40B4-BE49-F238E27FC236}">
                <a16:creationId xmlns:a16="http://schemas.microsoft.com/office/drawing/2014/main" id="{64C058C3-0BA0-41FE-8E9C-2ACA9C624B19}"/>
              </a:ext>
            </a:extLst>
          </p:cNvPr>
          <p:cNvSpPr/>
          <p:nvPr/>
        </p:nvSpPr>
        <p:spPr>
          <a:xfrm>
            <a:off x="5020733" y="1756885"/>
            <a:ext cx="429380" cy="230832"/>
          </a:xfrm>
          <a:prstGeom prst="borderCallout1">
            <a:avLst>
              <a:gd name="adj1" fmla="val 31325"/>
              <a:gd name="adj2" fmla="val 105429"/>
              <a:gd name="adj3" fmla="val 220714"/>
              <a:gd name="adj4" fmla="val 133296"/>
            </a:avLst>
          </a:prstGeom>
          <a:noFill/>
          <a:ln w="12700"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900">
                <a:solidFill>
                  <a:schemeClr val="tx1"/>
                </a:solidFill>
              </a:rPr>
              <a:t>중국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15" name="설명선: 선 14">
            <a:extLst>
              <a:ext uri="{FF2B5EF4-FFF2-40B4-BE49-F238E27FC236}">
                <a16:creationId xmlns:a16="http://schemas.microsoft.com/office/drawing/2014/main" id="{7308510C-0928-4790-BCD7-ABE97723D045}"/>
              </a:ext>
            </a:extLst>
          </p:cNvPr>
          <p:cNvSpPr/>
          <p:nvPr/>
        </p:nvSpPr>
        <p:spPr>
          <a:xfrm>
            <a:off x="6756399" y="2270076"/>
            <a:ext cx="791028" cy="355600"/>
          </a:xfrm>
          <a:prstGeom prst="borderCallout1">
            <a:avLst>
              <a:gd name="adj1" fmla="val 18750"/>
              <a:gd name="adj2" fmla="val -8333"/>
              <a:gd name="adj3" fmla="val -26275"/>
              <a:gd name="adj4" fmla="val -7869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+mn-ea"/>
              </a:rPr>
              <a:t>2007</a:t>
            </a:r>
            <a:r>
              <a:rPr lang="ko-KR" altLang="en-US" sz="1200" dirty="0">
                <a:latin typeface="+mn-ea"/>
              </a:rPr>
              <a:t>년</a:t>
            </a:r>
          </a:p>
        </p:txBody>
      </p:sp>
    </p:spTree>
    <p:extLst>
      <p:ext uri="{BB962C8B-B14F-4D97-AF65-F5344CB8AC3E}">
        <p14:creationId xmlns:p14="http://schemas.microsoft.com/office/powerpoint/2010/main" val="26466053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00E7A0-FDD8-4EC3-A9C8-43773686F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626547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2. </a:t>
            </a:r>
            <a:r>
              <a:rPr lang="ko-KR" altLang="en-US" dirty="0"/>
              <a:t>부정본능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11304AC-611C-4670-842F-FE73BB7FD2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125006"/>
            <a:ext cx="3582405" cy="5367867"/>
          </a:xfrm>
          <a:prstGeom prst="rect">
            <a:avLst/>
          </a:prstGeom>
          <a:scene3d>
            <a:camera prst="orthographicFront">
              <a:rot lat="0" lon="0" rev="21299999"/>
            </a:camera>
            <a:lightRig rig="threePt" dir="t"/>
          </a:scene3d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8C91AE5-4980-4453-9924-7B76E442DA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5171" y="1125007"/>
            <a:ext cx="3572750" cy="5367867"/>
          </a:xfrm>
          <a:prstGeom prst="rect">
            <a:avLst/>
          </a:prstGeom>
          <a:scene3d>
            <a:camera prst="orthographicFront">
              <a:rot lat="0" lon="0" rev="21540000"/>
            </a:camera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30314637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00E7A0-FDD8-4EC3-A9C8-43773686F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626547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나는 데이터를 </a:t>
            </a:r>
            <a:r>
              <a:rPr lang="en-US" altLang="ko-KR" dirty="0"/>
              <a:t>…</a:t>
            </a:r>
            <a:endParaRPr lang="ko-KR" altLang="en-US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671558F5-BC19-47B4-AC3B-DAE6566B74A4}"/>
              </a:ext>
            </a:extLst>
          </p:cNvPr>
          <p:cNvSpPr/>
          <p:nvPr/>
        </p:nvSpPr>
        <p:spPr>
          <a:xfrm>
            <a:off x="628650" y="3429000"/>
            <a:ext cx="2084813" cy="109282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나는</a:t>
            </a: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F1EA72EF-9732-4A2D-8A95-FD6BBF297C5B}"/>
              </a:ext>
            </a:extLst>
          </p:cNvPr>
          <p:cNvSpPr/>
          <p:nvPr/>
        </p:nvSpPr>
        <p:spPr>
          <a:xfrm>
            <a:off x="3063333" y="3429000"/>
            <a:ext cx="2084813" cy="109282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데이터를</a:t>
            </a: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A0CBE2E3-543C-48FF-8318-8755417BB4B9}"/>
              </a:ext>
            </a:extLst>
          </p:cNvPr>
          <p:cNvSpPr/>
          <p:nvPr/>
        </p:nvSpPr>
        <p:spPr>
          <a:xfrm>
            <a:off x="5839987" y="1518424"/>
            <a:ext cx="2850530" cy="109282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*** </a:t>
            </a:r>
            <a:r>
              <a:rPr lang="ko-KR" altLang="en-US" dirty="0">
                <a:solidFill>
                  <a:schemeClr val="tx1"/>
                </a:solidFill>
              </a:rPr>
              <a:t>한다</a:t>
            </a: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A389D569-6EFF-4748-8683-CD697B273BC1}"/>
              </a:ext>
            </a:extLst>
          </p:cNvPr>
          <p:cNvSpPr/>
          <p:nvPr/>
        </p:nvSpPr>
        <p:spPr>
          <a:xfrm>
            <a:off x="5839987" y="2726473"/>
            <a:ext cx="2850530" cy="109282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*** </a:t>
            </a:r>
            <a:r>
              <a:rPr lang="ko-KR" altLang="en-US" dirty="0">
                <a:solidFill>
                  <a:schemeClr val="tx1"/>
                </a:solidFill>
              </a:rPr>
              <a:t>한다</a:t>
            </a:r>
            <a:endParaRPr lang="ko-KR" altLang="en-US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85AE8BDF-2814-4728-BBC9-E832A7E22C25}"/>
              </a:ext>
            </a:extLst>
          </p:cNvPr>
          <p:cNvSpPr/>
          <p:nvPr/>
        </p:nvSpPr>
        <p:spPr>
          <a:xfrm>
            <a:off x="5839987" y="3975410"/>
            <a:ext cx="2850530" cy="109282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*** </a:t>
            </a:r>
            <a:r>
              <a:rPr lang="ko-KR" altLang="en-US" dirty="0">
                <a:solidFill>
                  <a:schemeClr val="tx1"/>
                </a:solidFill>
              </a:rPr>
              <a:t>한다</a:t>
            </a:r>
            <a:endParaRPr lang="ko-KR" altLang="en-US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AFE69F53-05CA-4816-9E32-4DF52358B825}"/>
              </a:ext>
            </a:extLst>
          </p:cNvPr>
          <p:cNvSpPr/>
          <p:nvPr/>
        </p:nvSpPr>
        <p:spPr>
          <a:xfrm>
            <a:off x="5839987" y="5183459"/>
            <a:ext cx="2850530" cy="109282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*** </a:t>
            </a:r>
            <a:r>
              <a:rPr lang="ko-KR" altLang="en-US" dirty="0">
                <a:solidFill>
                  <a:schemeClr val="tx1"/>
                </a:solidFill>
              </a:rPr>
              <a:t>한다</a:t>
            </a:r>
            <a:endParaRPr lang="ko-KR" altLang="en-US" dirty="0"/>
          </a:p>
        </p:txBody>
      </p:sp>
      <p:cxnSp>
        <p:nvCxnSpPr>
          <p:cNvPr id="15" name="연결선: 구부러짐 14">
            <a:extLst>
              <a:ext uri="{FF2B5EF4-FFF2-40B4-BE49-F238E27FC236}">
                <a16:creationId xmlns:a16="http://schemas.microsoft.com/office/drawing/2014/main" id="{E0222D01-BCD2-4C66-94E7-AB15BCC6D48E}"/>
              </a:ext>
            </a:extLst>
          </p:cNvPr>
          <p:cNvCxnSpPr>
            <a:cxnSpLocks/>
            <a:stCxn id="8" idx="6"/>
            <a:endCxn id="9" idx="2"/>
          </p:cNvCxnSpPr>
          <p:nvPr/>
        </p:nvCxnSpPr>
        <p:spPr>
          <a:xfrm flipV="1">
            <a:off x="5148146" y="2064834"/>
            <a:ext cx="691841" cy="1910576"/>
          </a:xfrm>
          <a:prstGeom prst="curved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연결선: 구부러짐 17">
            <a:extLst>
              <a:ext uri="{FF2B5EF4-FFF2-40B4-BE49-F238E27FC236}">
                <a16:creationId xmlns:a16="http://schemas.microsoft.com/office/drawing/2014/main" id="{9BB9C8F0-23AF-4360-A88E-5044BD8DA255}"/>
              </a:ext>
            </a:extLst>
          </p:cNvPr>
          <p:cNvCxnSpPr>
            <a:cxnSpLocks/>
            <a:stCxn id="8" idx="6"/>
            <a:endCxn id="10" idx="2"/>
          </p:cNvCxnSpPr>
          <p:nvPr/>
        </p:nvCxnSpPr>
        <p:spPr>
          <a:xfrm flipV="1">
            <a:off x="5148146" y="3272883"/>
            <a:ext cx="691841" cy="702527"/>
          </a:xfrm>
          <a:prstGeom prst="curved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연결선: 구부러짐 20">
            <a:extLst>
              <a:ext uri="{FF2B5EF4-FFF2-40B4-BE49-F238E27FC236}">
                <a16:creationId xmlns:a16="http://schemas.microsoft.com/office/drawing/2014/main" id="{CECF0FFA-C0C5-414F-87A9-B31159CCCC0E}"/>
              </a:ext>
            </a:extLst>
          </p:cNvPr>
          <p:cNvCxnSpPr>
            <a:cxnSpLocks/>
            <a:stCxn id="8" idx="6"/>
            <a:endCxn id="11" idx="2"/>
          </p:cNvCxnSpPr>
          <p:nvPr/>
        </p:nvCxnSpPr>
        <p:spPr>
          <a:xfrm>
            <a:off x="5148146" y="3975410"/>
            <a:ext cx="691841" cy="546410"/>
          </a:xfrm>
          <a:prstGeom prst="curved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연결선: 구부러짐 24">
            <a:extLst>
              <a:ext uri="{FF2B5EF4-FFF2-40B4-BE49-F238E27FC236}">
                <a16:creationId xmlns:a16="http://schemas.microsoft.com/office/drawing/2014/main" id="{8A18731C-9C34-43B8-B1E0-0D51DEA3A9F7}"/>
              </a:ext>
            </a:extLst>
          </p:cNvPr>
          <p:cNvCxnSpPr>
            <a:cxnSpLocks/>
            <a:stCxn id="8" idx="6"/>
            <a:endCxn id="12" idx="2"/>
          </p:cNvCxnSpPr>
          <p:nvPr/>
        </p:nvCxnSpPr>
        <p:spPr>
          <a:xfrm>
            <a:off x="5148146" y="3975410"/>
            <a:ext cx="691841" cy="1754459"/>
          </a:xfrm>
          <a:prstGeom prst="curved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연결선: 구부러짐 28">
            <a:extLst>
              <a:ext uri="{FF2B5EF4-FFF2-40B4-BE49-F238E27FC236}">
                <a16:creationId xmlns:a16="http://schemas.microsoft.com/office/drawing/2014/main" id="{5EAFD797-EFB3-4E23-B968-5308558AAD13}"/>
              </a:ext>
            </a:extLst>
          </p:cNvPr>
          <p:cNvCxnSpPr>
            <a:cxnSpLocks/>
            <a:stCxn id="7" idx="6"/>
            <a:endCxn id="8" idx="2"/>
          </p:cNvCxnSpPr>
          <p:nvPr/>
        </p:nvCxnSpPr>
        <p:spPr>
          <a:xfrm>
            <a:off x="2713463" y="3975410"/>
            <a:ext cx="349870" cy="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35132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00E7A0-FDD8-4EC3-A9C8-43773686F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626547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2. </a:t>
            </a:r>
            <a:r>
              <a:rPr lang="ko-KR" altLang="en-US" dirty="0"/>
              <a:t>부정본능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48AF896-A741-48E5-A5F0-821CCE6C5E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456" y="991674"/>
            <a:ext cx="3477698" cy="5647352"/>
          </a:xfrm>
          <a:prstGeom prst="rect">
            <a:avLst/>
          </a:prstGeom>
          <a:scene3d>
            <a:camera prst="orthographicFront">
              <a:rot lat="0" lon="0" rev="21540000"/>
            </a:camera>
            <a:lightRig rig="threePt" dir="t"/>
          </a:scene3d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7AE845A-D753-42E4-BABC-31C8A87411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0858" y="1013331"/>
            <a:ext cx="3388411" cy="5647352"/>
          </a:xfrm>
          <a:prstGeom prst="rect">
            <a:avLst/>
          </a:prstGeom>
          <a:scene3d>
            <a:camera prst="orthographicFront">
              <a:rot lat="0" lon="0" rev="21540000"/>
            </a:camera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34551251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00E7A0-FDD8-4EC3-A9C8-43773686F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626547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2. </a:t>
            </a:r>
            <a:r>
              <a:rPr lang="ko-KR" altLang="en-US" dirty="0"/>
              <a:t>부정본능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B639DB4-7919-408F-9740-BEBEB8D405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2625" y="1179752"/>
            <a:ext cx="5341943" cy="5214113"/>
          </a:xfrm>
          <a:prstGeom prst="rect">
            <a:avLst/>
          </a:prstGeom>
          <a:scene3d>
            <a:camera prst="orthographicFront">
              <a:rot lat="0" lon="0" rev="21299999"/>
            </a:camera>
            <a:lightRig rig="threePt" dir="t"/>
          </a:scene3d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60AC169-038A-464F-932B-75AE25F3D7ED}"/>
              </a:ext>
            </a:extLst>
          </p:cNvPr>
          <p:cNvSpPr txBox="1"/>
          <p:nvPr/>
        </p:nvSpPr>
        <p:spPr>
          <a:xfrm>
            <a:off x="6723144" y="279469"/>
            <a:ext cx="2420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의미를 시각화 하는 법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F57A65-5BF5-406B-A705-F6A7632FA1A7}"/>
              </a:ext>
            </a:extLst>
          </p:cNvPr>
          <p:cNvSpPr txBox="1"/>
          <p:nvPr/>
        </p:nvSpPr>
        <p:spPr>
          <a:xfrm>
            <a:off x="831845" y="2361370"/>
            <a:ext cx="13815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dirty="0"/>
              <a:t>갤럽의 조사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100CF4-400C-4E69-AA63-523047F52421}"/>
              </a:ext>
            </a:extLst>
          </p:cNvPr>
          <p:cNvSpPr txBox="1"/>
          <p:nvPr/>
        </p:nvSpPr>
        <p:spPr>
          <a:xfrm>
            <a:off x="831845" y="4988456"/>
            <a:ext cx="13815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dirty="0"/>
              <a:t>실제 범죄건수</a:t>
            </a:r>
          </a:p>
        </p:txBody>
      </p:sp>
    </p:spTree>
    <p:extLst>
      <p:ext uri="{BB962C8B-B14F-4D97-AF65-F5344CB8AC3E}">
        <p14:creationId xmlns:p14="http://schemas.microsoft.com/office/powerpoint/2010/main" val="38653535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00E7A0-FDD8-4EC3-A9C8-43773686F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626547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직선본능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CFF6690-7D73-4E8E-B043-559F38F8A4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9427" y="1596870"/>
            <a:ext cx="5985145" cy="4376637"/>
          </a:xfrm>
          <a:prstGeom prst="rect">
            <a:avLst/>
          </a:prstGeom>
          <a:scene3d>
            <a:camera prst="orthographicFront">
              <a:rot lat="0" lon="0" rev="21240000"/>
            </a:camera>
            <a:lightRig rig="threePt" dir="t"/>
          </a:scene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A4816F5-7BC6-415C-AE46-A3E6CAEFB569}"/>
              </a:ext>
            </a:extLst>
          </p:cNvPr>
          <p:cNvSpPr txBox="1"/>
          <p:nvPr/>
        </p:nvSpPr>
        <p:spPr>
          <a:xfrm>
            <a:off x="1045028" y="1140383"/>
            <a:ext cx="41280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+mn-ea"/>
              </a:rPr>
              <a:t>선형관계는 생각보다 드물지만 없는 것은 아니다</a:t>
            </a:r>
            <a:endParaRPr lang="en-US" altLang="ko-KR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853770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00E7A0-FDD8-4EC3-A9C8-43773686F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626547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직선본능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A5E9443-0112-43B2-9B19-2B96D86A69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1350" y="1448160"/>
            <a:ext cx="5195209" cy="2486134"/>
          </a:xfrm>
          <a:prstGeom prst="rect">
            <a:avLst/>
          </a:prstGeom>
          <a:scene3d>
            <a:camera prst="orthographicFront">
              <a:rot lat="0" lon="0" rev="21240000"/>
            </a:camera>
            <a:lightRig rig="threePt" dir="t"/>
          </a:scene3d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35C29E8-82B9-4CBF-947C-F3800ED2D5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0512" y="4155067"/>
            <a:ext cx="5006047" cy="26617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6A01D34-0F58-4C0A-80EE-8594FFB49276}"/>
              </a:ext>
            </a:extLst>
          </p:cNvPr>
          <p:cNvSpPr txBox="1"/>
          <p:nvPr/>
        </p:nvSpPr>
        <p:spPr>
          <a:xfrm>
            <a:off x="1045028" y="1140383"/>
            <a:ext cx="38266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+mn-ea"/>
              </a:rPr>
              <a:t>선형관계 외에 </a:t>
            </a:r>
            <a:r>
              <a:rPr lang="en-US" altLang="ko-KR" sz="1400" dirty="0">
                <a:latin typeface="+mn-ea"/>
              </a:rPr>
              <a:t>S</a:t>
            </a:r>
            <a:r>
              <a:rPr lang="ko-KR" altLang="en-US" sz="1400" dirty="0">
                <a:latin typeface="+mn-ea"/>
              </a:rPr>
              <a:t>자 곡선으로 나타나기도 한다</a:t>
            </a:r>
            <a:endParaRPr lang="en-US" altLang="ko-KR" sz="1400" dirty="0"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CC63B6-3FBE-4D7D-B8D4-96AFE7506B58}"/>
              </a:ext>
            </a:extLst>
          </p:cNvPr>
          <p:cNvSpPr txBox="1"/>
          <p:nvPr/>
        </p:nvSpPr>
        <p:spPr>
          <a:xfrm>
            <a:off x="752018" y="2361370"/>
            <a:ext cx="13815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dirty="0"/>
              <a:t>선형관계 </a:t>
            </a:r>
            <a:r>
              <a:rPr lang="en-US" altLang="ko-KR" sz="1400" dirty="0"/>
              <a:t>-&gt; </a:t>
            </a:r>
            <a:endParaRPr lang="ko-KR" altLang="en-US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BF322B-69BC-4DD5-AA74-24CDD179631B}"/>
              </a:ext>
            </a:extLst>
          </p:cNvPr>
          <p:cNvSpPr txBox="1"/>
          <p:nvPr/>
        </p:nvSpPr>
        <p:spPr>
          <a:xfrm>
            <a:off x="752018" y="4988456"/>
            <a:ext cx="13815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dirty="0"/>
              <a:t>S</a:t>
            </a:r>
            <a:r>
              <a:rPr lang="ko-KR" altLang="en-US" sz="1400" dirty="0"/>
              <a:t>자 곡선 </a:t>
            </a:r>
            <a:r>
              <a:rPr lang="en-US" altLang="ko-KR" sz="1400" dirty="0"/>
              <a:t>-&gt;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5497286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00E7A0-FDD8-4EC3-A9C8-43773686F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626547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직선본능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E53AD86-084B-486B-9D96-187D28EDB4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9056" y="1419677"/>
            <a:ext cx="4820417" cy="2209015"/>
          </a:xfrm>
          <a:prstGeom prst="rect">
            <a:avLst/>
          </a:prstGeom>
          <a:scene3d>
            <a:camera prst="orthographicFront">
              <a:rot lat="0" lon="0" rev="21360000"/>
            </a:camera>
            <a:lightRig rig="threePt" dir="t"/>
          </a:scene3d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F9918C8-1B04-432A-B196-30A9A4AA65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1300" y="3987869"/>
            <a:ext cx="4615118" cy="2438950"/>
          </a:xfrm>
          <a:prstGeom prst="rect">
            <a:avLst/>
          </a:prstGeom>
          <a:scene3d>
            <a:camera prst="orthographicFront">
              <a:rot lat="0" lon="0" rev="60000"/>
            </a:camera>
            <a:lightRig rig="threePt" dir="t"/>
          </a:scene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41D669F-7520-4555-8908-63DB3714BC05}"/>
              </a:ext>
            </a:extLst>
          </p:cNvPr>
          <p:cNvSpPr txBox="1"/>
          <p:nvPr/>
        </p:nvSpPr>
        <p:spPr>
          <a:xfrm>
            <a:off x="1045028" y="1140383"/>
            <a:ext cx="31277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>
                <a:latin typeface="+mn-ea"/>
              </a:rPr>
              <a:t>그외에도</a:t>
            </a:r>
            <a:r>
              <a:rPr lang="ko-KR" altLang="en-US" sz="1400" dirty="0">
                <a:latin typeface="+mn-ea"/>
              </a:rPr>
              <a:t> 다양한 형태의 곡선이 있다</a:t>
            </a:r>
            <a:endParaRPr lang="en-US" altLang="ko-KR" sz="1400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CB33D8-56F4-4D6E-9E4B-6F8DB5CDC4A0}"/>
              </a:ext>
            </a:extLst>
          </p:cNvPr>
          <p:cNvSpPr txBox="1"/>
          <p:nvPr/>
        </p:nvSpPr>
        <p:spPr>
          <a:xfrm>
            <a:off x="752018" y="2361370"/>
            <a:ext cx="13815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dirty="0"/>
              <a:t>낙타 혹 곡선 </a:t>
            </a:r>
            <a:r>
              <a:rPr lang="en-US" altLang="ko-KR" sz="1400" dirty="0"/>
              <a:t>-&gt; </a:t>
            </a:r>
            <a:endParaRPr lang="ko-KR" altLang="en-US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DE7CFB-041B-487A-9EE6-677BCE741016}"/>
              </a:ext>
            </a:extLst>
          </p:cNvPr>
          <p:cNvSpPr txBox="1"/>
          <p:nvPr/>
        </p:nvSpPr>
        <p:spPr>
          <a:xfrm>
            <a:off x="752018" y="4988456"/>
            <a:ext cx="13815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dirty="0"/>
              <a:t>2</a:t>
            </a:r>
            <a:r>
              <a:rPr lang="ko-KR" altLang="en-US" sz="1400" dirty="0"/>
              <a:t>배 증가곡선</a:t>
            </a:r>
            <a:r>
              <a:rPr lang="en-US" altLang="ko-KR" sz="1400" dirty="0"/>
              <a:t>-&gt;</a:t>
            </a:r>
            <a:endParaRPr lang="ko-KR" altLang="en-US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3F82D4-382C-41CF-81AC-54DA120AC45D}"/>
              </a:ext>
            </a:extLst>
          </p:cNvPr>
          <p:cNvSpPr txBox="1"/>
          <p:nvPr/>
        </p:nvSpPr>
        <p:spPr>
          <a:xfrm>
            <a:off x="2195013" y="3487471"/>
            <a:ext cx="5098416" cy="4154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atin typeface="+mn-ea"/>
              </a:rPr>
              <a:t>(</a:t>
            </a:r>
            <a:r>
              <a:rPr lang="ko-KR" altLang="en-US" sz="1050" b="1" dirty="0">
                <a:latin typeface="+mn-ea"/>
              </a:rPr>
              <a:t>충치 그래프 설명</a:t>
            </a:r>
            <a:r>
              <a:rPr lang="en-US" altLang="ko-KR" sz="1050" dirty="0">
                <a:latin typeface="+mn-ea"/>
              </a:rPr>
              <a:t>) </a:t>
            </a:r>
            <a:r>
              <a:rPr lang="ko-KR" altLang="en-US" sz="1050" dirty="0">
                <a:latin typeface="+mn-ea"/>
              </a:rPr>
              <a:t>사탕을 </a:t>
            </a:r>
            <a:r>
              <a:rPr lang="ko-KR" altLang="en-US" sz="1050" dirty="0" err="1">
                <a:latin typeface="+mn-ea"/>
              </a:rPr>
              <a:t>사먹을</a:t>
            </a:r>
            <a:r>
              <a:rPr lang="ko-KR" altLang="en-US" sz="1050" dirty="0">
                <a:latin typeface="+mn-ea"/>
              </a:rPr>
              <a:t> 여유가 없다가 형편이 되면 곧바로 사 먹지만</a:t>
            </a:r>
            <a:r>
              <a:rPr lang="en-US" altLang="ko-KR" sz="1050" dirty="0">
                <a:latin typeface="+mn-ea"/>
              </a:rPr>
              <a:t>, 3</a:t>
            </a:r>
            <a:r>
              <a:rPr lang="ko-KR" altLang="en-US" sz="1050" dirty="0">
                <a:latin typeface="+mn-ea"/>
              </a:rPr>
              <a:t>단계 전까지는 정부가 충치 예방교육에 우선순위를 둘 형편이 못 되기 때문임</a:t>
            </a:r>
          </a:p>
        </p:txBody>
      </p:sp>
    </p:spTree>
    <p:extLst>
      <p:ext uri="{BB962C8B-B14F-4D97-AF65-F5344CB8AC3E}">
        <p14:creationId xmlns:p14="http://schemas.microsoft.com/office/powerpoint/2010/main" val="543497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00E7A0-FDD8-4EC3-A9C8-43773686F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626547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4. </a:t>
            </a:r>
            <a:r>
              <a:rPr lang="ko-KR" altLang="en-US" dirty="0"/>
              <a:t>공포본능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B3A8E71-FCDE-4C97-8C2F-5E289F7629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7733" y="1998933"/>
            <a:ext cx="3458029" cy="3718684"/>
          </a:xfrm>
          <a:prstGeom prst="rect">
            <a:avLst/>
          </a:prstGeom>
          <a:scene3d>
            <a:camera prst="orthographicFront">
              <a:rot lat="0" lon="0" rev="60000"/>
            </a:camera>
            <a:lightRig rig="threePt" dir="t"/>
          </a:scene3d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D8BC1D3-F9B6-4CD4-8738-EACAA35B86C4}"/>
              </a:ext>
            </a:extLst>
          </p:cNvPr>
          <p:cNvSpPr txBox="1"/>
          <p:nvPr/>
        </p:nvSpPr>
        <p:spPr>
          <a:xfrm>
            <a:off x="1045028" y="1140383"/>
            <a:ext cx="6312947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+mn-ea"/>
              </a:rPr>
              <a:t>테러가 전 세계적으로 증가하고 있지만</a:t>
            </a:r>
            <a:r>
              <a:rPr lang="en-US" altLang="ko-KR" sz="1400" dirty="0">
                <a:latin typeface="+mn-ea"/>
              </a:rPr>
              <a:t>, 4</a:t>
            </a:r>
            <a:r>
              <a:rPr lang="ko-KR" altLang="en-US" sz="1400" dirty="0">
                <a:latin typeface="+mn-ea"/>
              </a:rPr>
              <a:t>단계 나라에서는 오히려 줄고 있다</a:t>
            </a:r>
            <a:r>
              <a:rPr lang="en-US" altLang="ko-KR" sz="1400" dirty="0">
                <a:latin typeface="+mn-ea"/>
              </a:rPr>
              <a:t>.</a:t>
            </a:r>
          </a:p>
          <a:p>
            <a:r>
              <a:rPr lang="en-US" altLang="ko-KR" sz="1200" dirty="0">
                <a:latin typeface="+mn-ea"/>
              </a:rPr>
              <a:t> - </a:t>
            </a:r>
            <a:r>
              <a:rPr lang="ko-KR" altLang="en-US" sz="1200" dirty="0">
                <a:latin typeface="+mn-ea"/>
              </a:rPr>
              <a:t>신체손상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>
                <a:latin typeface="+mn-ea"/>
              </a:rPr>
              <a:t>감금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>
                <a:latin typeface="+mn-ea"/>
              </a:rPr>
              <a:t>독은 우리 뇌에 깊게 내제된 두려움이다</a:t>
            </a:r>
            <a:r>
              <a:rPr lang="en-US" altLang="ko-KR" sz="1200" dirty="0">
                <a:latin typeface="+mn-ea"/>
              </a:rPr>
              <a:t>.</a:t>
            </a:r>
          </a:p>
          <a:p>
            <a:r>
              <a:rPr lang="en-US" altLang="ko-KR" sz="1200" dirty="0">
                <a:latin typeface="+mn-ea"/>
              </a:rPr>
              <a:t> - </a:t>
            </a:r>
            <a:r>
              <a:rPr lang="ko-KR" altLang="en-US" sz="1200" dirty="0">
                <a:latin typeface="+mn-ea"/>
              </a:rPr>
              <a:t>사람이 두려워하는 상위 </a:t>
            </a:r>
            <a:r>
              <a:rPr lang="en-US" altLang="ko-KR" sz="1200" dirty="0">
                <a:latin typeface="+mn-ea"/>
              </a:rPr>
              <a:t>4</a:t>
            </a:r>
            <a:r>
              <a:rPr lang="ko-KR" altLang="en-US" sz="1200" dirty="0">
                <a:latin typeface="+mn-ea"/>
              </a:rPr>
              <a:t>가지 </a:t>
            </a:r>
            <a:r>
              <a:rPr lang="en-US" altLang="ko-KR" sz="1200" dirty="0">
                <a:latin typeface="+mn-ea"/>
              </a:rPr>
              <a:t>(</a:t>
            </a:r>
            <a:r>
              <a:rPr lang="ko-KR" altLang="en-US" sz="1200" dirty="0">
                <a:latin typeface="+mn-ea"/>
              </a:rPr>
              <a:t>뱀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>
                <a:latin typeface="+mn-ea"/>
              </a:rPr>
              <a:t>거미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>
                <a:latin typeface="+mn-ea"/>
              </a:rPr>
              <a:t>높은 곳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>
                <a:latin typeface="+mn-ea"/>
              </a:rPr>
              <a:t>좁은 공간</a:t>
            </a:r>
            <a:r>
              <a:rPr lang="en-US" altLang="ko-KR" sz="1200" dirty="0">
                <a:latin typeface="+mn-ea"/>
              </a:rPr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26EDB6-BBA0-4BA9-86CF-05833EA99450}"/>
              </a:ext>
            </a:extLst>
          </p:cNvPr>
          <p:cNvSpPr txBox="1"/>
          <p:nvPr/>
        </p:nvSpPr>
        <p:spPr>
          <a:xfrm>
            <a:off x="331828" y="5810020"/>
            <a:ext cx="8233344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+mn-ea"/>
              </a:rPr>
              <a:t>4</a:t>
            </a:r>
            <a:r>
              <a:rPr lang="ko-KR" altLang="en-US" sz="1400" dirty="0">
                <a:latin typeface="+mn-ea"/>
              </a:rPr>
              <a:t>단계 나라에서 극적인 테러사건은 언론의 대대적인 관심을 받지만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음주 피해자 대부분은 외면된다</a:t>
            </a:r>
            <a:r>
              <a:rPr lang="en-US" altLang="ko-KR" sz="1400" dirty="0">
                <a:latin typeface="+mn-ea"/>
              </a:rPr>
              <a:t>.</a:t>
            </a:r>
            <a:endParaRPr lang="ko-KR" altLang="en-US" sz="1400" dirty="0">
              <a:latin typeface="+mn-ea"/>
            </a:endParaRPr>
          </a:p>
          <a:p>
            <a:r>
              <a:rPr lang="en-US" altLang="ko-KR" sz="1200" dirty="0">
                <a:latin typeface="+mn-ea"/>
              </a:rPr>
              <a:t> - 2001</a:t>
            </a:r>
            <a:r>
              <a:rPr lang="ko-KR" altLang="en-US" sz="1200" dirty="0">
                <a:latin typeface="+mn-ea"/>
              </a:rPr>
              <a:t>년 </a:t>
            </a:r>
            <a:r>
              <a:rPr lang="en-US" altLang="ko-KR" sz="1200" dirty="0">
                <a:latin typeface="+mn-ea"/>
              </a:rPr>
              <a:t>9</a:t>
            </a:r>
            <a:r>
              <a:rPr lang="ko-KR" altLang="en-US" sz="1200" dirty="0">
                <a:latin typeface="+mn-ea"/>
              </a:rPr>
              <a:t>월 </a:t>
            </a:r>
            <a:r>
              <a:rPr lang="en-US" altLang="ko-KR" sz="1200" dirty="0">
                <a:latin typeface="+mn-ea"/>
              </a:rPr>
              <a:t>1</a:t>
            </a:r>
            <a:r>
              <a:rPr lang="ko-KR" altLang="en-US" sz="1200" dirty="0">
                <a:latin typeface="+mn-ea"/>
              </a:rPr>
              <a:t>일 이후 설문조사에서 미국사람 </a:t>
            </a:r>
            <a:r>
              <a:rPr lang="en-US" altLang="ko-KR" sz="1200" dirty="0">
                <a:latin typeface="+mn-ea"/>
              </a:rPr>
              <a:t>51%</a:t>
            </a:r>
            <a:r>
              <a:rPr lang="ko-KR" altLang="en-US" sz="1200" dirty="0">
                <a:latin typeface="+mn-ea"/>
              </a:rPr>
              <a:t>가 자신의 가족이 테러에 희생될 수 있다고 걱정했는데</a:t>
            </a:r>
            <a:endParaRPr lang="en-US" altLang="ko-KR" sz="1200" dirty="0">
              <a:latin typeface="+mn-ea"/>
            </a:endParaRPr>
          </a:p>
          <a:p>
            <a:r>
              <a:rPr lang="en-US" altLang="ko-KR" sz="1200" dirty="0">
                <a:latin typeface="+mn-ea"/>
              </a:rPr>
              <a:t> - 14</a:t>
            </a:r>
            <a:r>
              <a:rPr lang="ko-KR" altLang="en-US" sz="1200" dirty="0">
                <a:latin typeface="+mn-ea"/>
              </a:rPr>
              <a:t>년이 지난 뒤에도 그 수치는 변함없이 </a:t>
            </a:r>
            <a:r>
              <a:rPr lang="en-US" altLang="ko-KR" sz="1200" dirty="0">
                <a:latin typeface="+mn-ea"/>
              </a:rPr>
              <a:t>51%</a:t>
            </a:r>
            <a:r>
              <a:rPr lang="ko-KR" altLang="en-US" sz="1200" dirty="0">
                <a:latin typeface="+mn-ea"/>
              </a:rPr>
              <a:t>다</a:t>
            </a:r>
            <a:endParaRPr lang="en-US" altLang="ko-KR" sz="1200" dirty="0">
              <a:latin typeface="+mn-ea"/>
            </a:endParaRPr>
          </a:p>
          <a:p>
            <a:r>
              <a:rPr lang="en-US" altLang="ko-KR" sz="1200" dirty="0">
                <a:latin typeface="+mn-ea"/>
              </a:rPr>
              <a:t> - </a:t>
            </a:r>
            <a:r>
              <a:rPr lang="ko-KR" altLang="en-US" sz="1200" dirty="0">
                <a:latin typeface="+mn-ea"/>
              </a:rPr>
              <a:t>오늘날에도 미국인은 쌍둥이 빌딩이 무너진 직후와 거의 같은 수준의 두려움을 느끼고 있다</a:t>
            </a:r>
            <a:endParaRPr lang="en-US" altLang="ko-KR" sz="12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43777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00E7A0-FDD8-4EC3-A9C8-43773686F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626547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5. </a:t>
            </a:r>
            <a:r>
              <a:rPr lang="ko-KR" altLang="en-US" dirty="0"/>
              <a:t>크기본능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2B8A6A2-0AEB-4FF0-AEE9-FD618D0A0B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053" y="1690913"/>
            <a:ext cx="7518490" cy="4249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3127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00E7A0-FDD8-4EC3-A9C8-43773686F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626547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6. </a:t>
            </a:r>
            <a:r>
              <a:rPr lang="ko-KR" altLang="en-US" dirty="0"/>
              <a:t>일반화본능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0D94F37-6B8C-4C1B-8B10-2377D7DEFA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3075" y="1740126"/>
            <a:ext cx="5368925" cy="400409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8A230A1-56A1-46F0-B1CF-021F8F9EB4F8}"/>
              </a:ext>
            </a:extLst>
          </p:cNvPr>
          <p:cNvSpPr txBox="1"/>
          <p:nvPr/>
        </p:nvSpPr>
        <p:spPr>
          <a:xfrm>
            <a:off x="1045028" y="1140383"/>
            <a:ext cx="38362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+mn-ea"/>
              </a:rPr>
              <a:t>“</a:t>
            </a:r>
            <a:r>
              <a:rPr lang="ko-KR" altLang="en-US" sz="1400" dirty="0">
                <a:latin typeface="+mn-ea"/>
              </a:rPr>
              <a:t>아프리카 나라들은</a:t>
            </a:r>
            <a:r>
              <a:rPr lang="en-US" altLang="ko-KR" sz="1400" dirty="0">
                <a:latin typeface="+mn-ea"/>
              </a:rPr>
              <a:t>…”, “</a:t>
            </a:r>
            <a:r>
              <a:rPr lang="ko-KR" altLang="en-US" sz="1400" dirty="0">
                <a:latin typeface="+mn-ea"/>
              </a:rPr>
              <a:t>아프리카의 문제는</a:t>
            </a:r>
            <a:r>
              <a:rPr lang="en-US" altLang="ko-KR" sz="1400" dirty="0">
                <a:latin typeface="+mn-ea"/>
              </a:rPr>
              <a:t>…”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2AC8F5-95F9-495A-A603-0D757A4FF2B2}"/>
              </a:ext>
            </a:extLst>
          </p:cNvPr>
          <p:cNvSpPr txBox="1"/>
          <p:nvPr/>
        </p:nvSpPr>
        <p:spPr>
          <a:xfrm>
            <a:off x="476968" y="5810020"/>
            <a:ext cx="819006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+mn-ea"/>
              </a:rPr>
              <a:t>아프리카는 </a:t>
            </a:r>
            <a:r>
              <a:rPr lang="en-US" altLang="ko-KR" sz="1400" dirty="0">
                <a:latin typeface="+mn-ea"/>
              </a:rPr>
              <a:t>54</a:t>
            </a:r>
            <a:r>
              <a:rPr lang="ko-KR" altLang="en-US" sz="1400" dirty="0">
                <a:latin typeface="+mn-ea"/>
              </a:rPr>
              <a:t>개국 </a:t>
            </a:r>
            <a:r>
              <a:rPr lang="en-US" altLang="ko-KR" sz="1400" dirty="0">
                <a:latin typeface="+mn-ea"/>
              </a:rPr>
              <a:t>10</a:t>
            </a:r>
            <a:r>
              <a:rPr lang="ko-KR" altLang="en-US" sz="1400" dirty="0">
                <a:latin typeface="+mn-ea"/>
              </a:rPr>
              <a:t>억 인구가 사는 거대한 대륙이고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발전의 </a:t>
            </a:r>
            <a:r>
              <a:rPr lang="en-US" altLang="ko-KR" sz="1400" dirty="0">
                <a:latin typeface="+mn-ea"/>
              </a:rPr>
              <a:t>4</a:t>
            </a:r>
            <a:r>
              <a:rPr lang="ko-KR" altLang="en-US" sz="1400" dirty="0">
                <a:latin typeface="+mn-ea"/>
              </a:rPr>
              <a:t>단계 삶이 모두 존재한다</a:t>
            </a:r>
            <a:endParaRPr lang="en-US" altLang="ko-KR" sz="1400" dirty="0">
              <a:latin typeface="+mn-ea"/>
            </a:endParaRPr>
          </a:p>
          <a:p>
            <a:r>
              <a:rPr lang="en-US" altLang="ko-KR" sz="1200" dirty="0">
                <a:latin typeface="+mn-ea"/>
              </a:rPr>
              <a:t> - </a:t>
            </a:r>
            <a:r>
              <a:rPr lang="ko-KR" altLang="en-US" sz="1200" dirty="0">
                <a:latin typeface="+mn-ea"/>
              </a:rPr>
              <a:t>같은 아프리카 대륙이라고 해도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>
                <a:latin typeface="+mn-ea"/>
              </a:rPr>
              <a:t>국가별로 소득과 기대 수명에 차이가 크게 있다</a:t>
            </a:r>
            <a:endParaRPr lang="en-US" altLang="ko-KR" sz="1200" dirty="0">
              <a:latin typeface="+mn-ea"/>
            </a:endParaRPr>
          </a:p>
          <a:p>
            <a:r>
              <a:rPr lang="en-US" altLang="ko-KR" sz="1200" dirty="0">
                <a:latin typeface="+mn-ea"/>
              </a:rPr>
              <a:t> - </a:t>
            </a:r>
            <a:r>
              <a:rPr lang="ko-KR" altLang="en-US" sz="1200" dirty="0">
                <a:latin typeface="+mn-ea"/>
              </a:rPr>
              <a:t>라이베리아에서 발생한 에볼라가 자동차로 </a:t>
            </a:r>
            <a:r>
              <a:rPr lang="en-US" altLang="ko-KR" sz="1200" dirty="0">
                <a:latin typeface="+mn-ea"/>
              </a:rPr>
              <a:t>100</a:t>
            </a:r>
            <a:r>
              <a:rPr lang="ko-KR" altLang="en-US" sz="1200" dirty="0">
                <a:latin typeface="+mn-ea"/>
              </a:rPr>
              <a:t>시간 걸리는 케냐의 관광산업에 영향을 미치는 일이 발생하는 이유</a:t>
            </a:r>
            <a:endParaRPr lang="en-US" altLang="ko-KR" sz="1200" dirty="0">
              <a:latin typeface="+mn-ea"/>
            </a:endParaRPr>
          </a:p>
          <a:p>
            <a:r>
              <a:rPr lang="en-US" altLang="ko-KR" sz="1200" dirty="0">
                <a:latin typeface="+mn-ea"/>
              </a:rPr>
              <a:t>    (</a:t>
            </a:r>
            <a:r>
              <a:rPr lang="ko-KR" altLang="en-US" sz="1200" dirty="0">
                <a:latin typeface="+mn-ea"/>
              </a:rPr>
              <a:t>런던과 테헤란의 거리보다도 멀리 </a:t>
            </a:r>
            <a:r>
              <a:rPr lang="ko-KR" altLang="en-US" sz="1200" dirty="0" err="1">
                <a:latin typeface="+mn-ea"/>
              </a:rPr>
              <a:t>떨어져있는데도</a:t>
            </a:r>
            <a:r>
              <a:rPr lang="ko-KR" altLang="en-US" sz="1200" dirty="0">
                <a:latin typeface="+mn-ea"/>
              </a:rPr>
              <a:t> 불구하고</a:t>
            </a:r>
            <a:r>
              <a:rPr lang="en-US" altLang="ko-KR" sz="1200" dirty="0">
                <a:latin typeface="+mn-ea"/>
              </a:rPr>
              <a:t>)</a:t>
            </a:r>
            <a:endParaRPr lang="ko-KR" altLang="en-US" sz="1200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C6D63E-5501-4039-84D8-5C5B5F648BF0}"/>
              </a:ext>
            </a:extLst>
          </p:cNvPr>
          <p:cNvSpPr txBox="1"/>
          <p:nvPr/>
        </p:nvSpPr>
        <p:spPr>
          <a:xfrm>
            <a:off x="6106287" y="279469"/>
            <a:ext cx="2137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비교로 </a:t>
            </a:r>
            <a:r>
              <a:rPr lang="ko-KR" altLang="en-US" dirty="0" err="1">
                <a:solidFill>
                  <a:srgbClr val="FF0000"/>
                </a:solidFill>
              </a:rPr>
              <a:t>전달력</a:t>
            </a:r>
            <a:r>
              <a:rPr lang="ko-KR" altLang="en-US" dirty="0">
                <a:solidFill>
                  <a:srgbClr val="FF0000"/>
                </a:solidFill>
              </a:rPr>
              <a:t> 강조</a:t>
            </a:r>
          </a:p>
        </p:txBody>
      </p:sp>
    </p:spTree>
    <p:extLst>
      <p:ext uri="{BB962C8B-B14F-4D97-AF65-F5344CB8AC3E}">
        <p14:creationId xmlns:p14="http://schemas.microsoft.com/office/powerpoint/2010/main" val="2532198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00E7A0-FDD8-4EC3-A9C8-43773686F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626547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6. </a:t>
            </a:r>
            <a:r>
              <a:rPr lang="ko-KR" altLang="en-US" dirty="0"/>
              <a:t>일반화본능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F914C56-9BEE-4A82-B679-6C520644EF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8812" y="1695450"/>
            <a:ext cx="5286375" cy="34671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9649688-31A3-4B7D-9E14-20E3B8F96ABB}"/>
              </a:ext>
            </a:extLst>
          </p:cNvPr>
          <p:cNvSpPr txBox="1"/>
          <p:nvPr/>
        </p:nvSpPr>
        <p:spPr>
          <a:xfrm>
            <a:off x="1045028" y="5831792"/>
            <a:ext cx="3706464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+mn-ea"/>
              </a:rPr>
              <a:t>튀니지의 살리 집안 집</a:t>
            </a:r>
            <a:endParaRPr lang="en-US" altLang="ko-KR" sz="1400" dirty="0">
              <a:latin typeface="+mn-ea"/>
            </a:endParaRPr>
          </a:p>
          <a:p>
            <a:r>
              <a:rPr lang="en-US" altLang="ko-KR" sz="1200" dirty="0">
                <a:latin typeface="+mn-ea"/>
              </a:rPr>
              <a:t> - </a:t>
            </a:r>
            <a:r>
              <a:rPr lang="ko-KR" altLang="en-US" sz="1200" dirty="0">
                <a:latin typeface="+mn-ea"/>
              </a:rPr>
              <a:t>계획성이 없거나 집주인이 도망친 것이 아니다</a:t>
            </a:r>
            <a:endParaRPr lang="en-US" altLang="ko-KR" sz="1200" dirty="0">
              <a:latin typeface="+mn-ea"/>
            </a:endParaRPr>
          </a:p>
          <a:p>
            <a:r>
              <a:rPr lang="en-US" altLang="ko-KR" sz="1200" dirty="0">
                <a:latin typeface="+mn-ea"/>
              </a:rPr>
              <a:t> - </a:t>
            </a:r>
            <a:r>
              <a:rPr lang="ko-KR" altLang="en-US" sz="1200" dirty="0">
                <a:latin typeface="+mn-ea"/>
              </a:rPr>
              <a:t>스웨덴의 상황을 튀니지에 일반화해서는 안된다</a:t>
            </a:r>
            <a:r>
              <a:rPr lang="en-US" altLang="ko-KR" sz="1200" dirty="0">
                <a:latin typeface="+mn-ea"/>
              </a:rPr>
              <a:t> </a:t>
            </a:r>
            <a:endParaRPr lang="ko-KR" altLang="en-US" sz="1200" dirty="0"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DDC2A1-863C-4818-ADBA-F1FD4BD18EE7}"/>
              </a:ext>
            </a:extLst>
          </p:cNvPr>
          <p:cNvSpPr txBox="1"/>
          <p:nvPr/>
        </p:nvSpPr>
        <p:spPr>
          <a:xfrm>
            <a:off x="1045028" y="1140383"/>
            <a:ext cx="18085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+mn-ea"/>
              </a:rPr>
              <a:t>살리 집안의 집 짓기</a:t>
            </a:r>
            <a:endParaRPr lang="en-US" altLang="ko-KR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501703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00E7A0-FDD8-4EC3-A9C8-43773686F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626547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7. </a:t>
            </a:r>
            <a:r>
              <a:rPr lang="ko-KR" altLang="en-US" dirty="0"/>
              <a:t>운명본능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52DE18B-ED7B-4BFA-B11D-4634E7200F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0699" y="1627898"/>
            <a:ext cx="6010729" cy="4055184"/>
          </a:xfrm>
          <a:prstGeom prst="rect">
            <a:avLst/>
          </a:prstGeom>
          <a:scene3d>
            <a:camera prst="orthographicFront">
              <a:rot lat="0" lon="0" rev="21299999"/>
            </a:camera>
            <a:lightRig rig="threePt" dir="t"/>
          </a:scene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3935E57-6710-4501-B893-60B2580A384D}"/>
              </a:ext>
            </a:extLst>
          </p:cNvPr>
          <p:cNvSpPr txBox="1"/>
          <p:nvPr/>
        </p:nvSpPr>
        <p:spPr>
          <a:xfrm>
            <a:off x="1045028" y="5831792"/>
            <a:ext cx="485100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+mn-ea"/>
              </a:rPr>
              <a:t>종교에 관계없이 </a:t>
            </a:r>
            <a:r>
              <a:rPr lang="en-US" altLang="ko-KR" sz="1400" dirty="0">
                <a:latin typeface="+mn-ea"/>
              </a:rPr>
              <a:t>1</a:t>
            </a:r>
            <a:r>
              <a:rPr lang="ko-KR" altLang="en-US" sz="1400" dirty="0">
                <a:latin typeface="+mn-ea"/>
              </a:rPr>
              <a:t>단계 극빈층 여성이 아이를 많이 낳는다</a:t>
            </a:r>
            <a:endParaRPr lang="en-US" altLang="ko-KR" sz="1400" dirty="0">
              <a:latin typeface="+mn-ea"/>
            </a:endParaRPr>
          </a:p>
          <a:p>
            <a:r>
              <a:rPr lang="en-US" altLang="ko-KR" sz="1200" dirty="0">
                <a:latin typeface="+mn-ea"/>
              </a:rPr>
              <a:t> - </a:t>
            </a:r>
            <a:r>
              <a:rPr lang="ko-KR" altLang="en-US" sz="1200" dirty="0">
                <a:latin typeface="+mn-ea"/>
              </a:rPr>
              <a:t>세계의 주요 </a:t>
            </a:r>
            <a:r>
              <a:rPr lang="ko-KR" altLang="en-US" sz="1200" dirty="0" err="1">
                <a:latin typeface="+mn-ea"/>
              </a:rPr>
              <a:t>종교별</a:t>
            </a:r>
            <a:r>
              <a:rPr lang="ko-KR" altLang="en-US" sz="1200" dirty="0">
                <a:latin typeface="+mn-ea"/>
              </a:rPr>
              <a:t> 출생률 차이는 그리 크지 않다</a:t>
            </a:r>
            <a:endParaRPr lang="en-US" altLang="ko-KR" sz="1200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AF5DA4-603A-440B-BE01-C405145959AE}"/>
              </a:ext>
            </a:extLst>
          </p:cNvPr>
          <p:cNvSpPr txBox="1"/>
          <p:nvPr/>
        </p:nvSpPr>
        <p:spPr>
          <a:xfrm>
            <a:off x="1045028" y="1140383"/>
            <a:ext cx="64732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+mn-ea"/>
              </a:rPr>
              <a:t>문화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국가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종교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국민은 바위가 아니다</a:t>
            </a:r>
            <a:r>
              <a:rPr lang="en-US" altLang="ko-KR" sz="1400" dirty="0">
                <a:latin typeface="+mn-ea"/>
              </a:rPr>
              <a:t>. </a:t>
            </a:r>
            <a:r>
              <a:rPr lang="ko-KR" altLang="en-US" sz="1400" dirty="0">
                <a:latin typeface="+mn-ea"/>
              </a:rPr>
              <a:t>그것은 끊임없이 움직이고 탈바꿈한다</a:t>
            </a:r>
            <a:r>
              <a:rPr lang="en-US" altLang="ko-KR" sz="1400" dirty="0"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148680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00E7A0-FDD8-4EC3-A9C8-43773686F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626547"/>
          </a:xfrm>
        </p:spPr>
        <p:txBody>
          <a:bodyPr>
            <a:noAutofit/>
          </a:bodyPr>
          <a:lstStyle/>
          <a:p>
            <a:r>
              <a:rPr lang="ko-KR" altLang="en-US" sz="3600" dirty="0"/>
              <a:t>데이터 분석결과의 소비자이자 생산자</a:t>
            </a: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6355DF92-8BF1-4765-9A38-FB39C63D42EB}"/>
              </a:ext>
            </a:extLst>
          </p:cNvPr>
          <p:cNvSpPr/>
          <p:nvPr/>
        </p:nvSpPr>
        <p:spPr>
          <a:xfrm>
            <a:off x="1386115" y="2010228"/>
            <a:ext cx="3614057" cy="3614057"/>
          </a:xfrm>
          <a:prstGeom prst="ellipse">
            <a:avLst/>
          </a:prstGeom>
          <a:solidFill>
            <a:schemeClr val="accent1">
              <a:alpha val="5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소비자</a:t>
            </a: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7C428E17-9846-4E34-94B9-0C954D8BDCDA}"/>
              </a:ext>
            </a:extLst>
          </p:cNvPr>
          <p:cNvSpPr/>
          <p:nvPr/>
        </p:nvSpPr>
        <p:spPr>
          <a:xfrm>
            <a:off x="3926115" y="2010227"/>
            <a:ext cx="3614057" cy="3614057"/>
          </a:xfrm>
          <a:prstGeom prst="ellipse">
            <a:avLst/>
          </a:prstGeom>
          <a:solidFill>
            <a:srgbClr val="FFC000">
              <a:alpha val="5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생산자</a:t>
            </a:r>
          </a:p>
        </p:txBody>
      </p:sp>
    </p:spTree>
    <p:extLst>
      <p:ext uri="{BB962C8B-B14F-4D97-AF65-F5344CB8AC3E}">
        <p14:creationId xmlns:p14="http://schemas.microsoft.com/office/powerpoint/2010/main" val="3801893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00E7A0-FDD8-4EC3-A9C8-43773686F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626547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8. </a:t>
            </a:r>
            <a:r>
              <a:rPr lang="ko-KR" altLang="en-US" dirty="0" err="1"/>
              <a:t>단일관점본능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ECB62FA-8CA6-46BE-AB5B-5A8A33F13F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1733"/>
          <a:stretch/>
        </p:blipFill>
        <p:spPr>
          <a:xfrm>
            <a:off x="844553" y="2190571"/>
            <a:ext cx="3253109" cy="2826328"/>
          </a:xfrm>
          <a:prstGeom prst="rect">
            <a:avLst/>
          </a:prstGeom>
          <a:scene3d>
            <a:camera prst="orthographicFront">
              <a:rot lat="0" lon="0" rev="60000"/>
            </a:camera>
            <a:lightRig rig="threePt" dir="t"/>
          </a:scene3d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89371AA-B0B5-44E8-8D72-0889C4E17F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6903"/>
          <a:stretch/>
        </p:blipFill>
        <p:spPr>
          <a:xfrm>
            <a:off x="5046340" y="2110129"/>
            <a:ext cx="3125537" cy="2987212"/>
          </a:xfrm>
          <a:prstGeom prst="rect">
            <a:avLst/>
          </a:prstGeom>
          <a:scene3d>
            <a:camera prst="orthographicFront">
              <a:rot lat="0" lon="0" rev="60000"/>
            </a:camera>
            <a:lightRig rig="threePt" dir="t"/>
          </a:scene3d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153FEED-ABDA-4FFF-860D-0522A7991DDC}"/>
              </a:ext>
            </a:extLst>
          </p:cNvPr>
          <p:cNvSpPr txBox="1"/>
          <p:nvPr/>
        </p:nvSpPr>
        <p:spPr>
          <a:xfrm>
            <a:off x="1428994" y="5421534"/>
            <a:ext cx="2084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정부관료의 관점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0D461FF-8852-4EAA-9AFE-2590D602E6B4}"/>
              </a:ext>
            </a:extLst>
          </p:cNvPr>
          <p:cNvSpPr txBox="1"/>
          <p:nvPr/>
        </p:nvSpPr>
        <p:spPr>
          <a:xfrm>
            <a:off x="936171" y="1119577"/>
            <a:ext cx="4055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+mn-ea"/>
              </a:rPr>
              <a:t>같은 그래프를 해석하는 두 가지 관점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56DF63-68A9-41E1-B3A6-00A0832B3D3B}"/>
              </a:ext>
            </a:extLst>
          </p:cNvPr>
          <p:cNvSpPr txBox="1"/>
          <p:nvPr/>
        </p:nvSpPr>
        <p:spPr>
          <a:xfrm>
            <a:off x="5779868" y="309067"/>
            <a:ext cx="3113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데이터에서 포인트를 잡는 법</a:t>
            </a:r>
          </a:p>
        </p:txBody>
      </p:sp>
    </p:spTree>
    <p:extLst>
      <p:ext uri="{BB962C8B-B14F-4D97-AF65-F5344CB8AC3E}">
        <p14:creationId xmlns:p14="http://schemas.microsoft.com/office/powerpoint/2010/main" val="28725806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00E7A0-FDD8-4EC3-A9C8-43773686F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626547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8. </a:t>
            </a:r>
            <a:r>
              <a:rPr lang="ko-KR" altLang="en-US" dirty="0" err="1"/>
              <a:t>단일관점본능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DBFF30E-D210-42F8-8341-B00251B410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8104" y="1225797"/>
            <a:ext cx="4885987" cy="4525760"/>
          </a:xfrm>
          <a:prstGeom prst="rect">
            <a:avLst/>
          </a:prstGeom>
          <a:scene3d>
            <a:camera prst="orthographicFront">
              <a:rot lat="0" lon="0" rev="60000"/>
            </a:camera>
            <a:lightRig rig="threePt" dir="t"/>
          </a:scene3d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44AA8C5-01E8-4350-8929-9A78AEE54679}"/>
              </a:ext>
            </a:extLst>
          </p:cNvPr>
          <p:cNvSpPr txBox="1"/>
          <p:nvPr/>
        </p:nvSpPr>
        <p:spPr>
          <a:xfrm>
            <a:off x="1045028" y="5831792"/>
            <a:ext cx="7140096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+mn-ea"/>
              </a:rPr>
              <a:t>미국은 자본주의와 사회주의의 대결로 보는 것</a:t>
            </a:r>
            <a:r>
              <a:rPr lang="en-US" altLang="ko-KR" sz="1400" dirty="0">
                <a:latin typeface="+mn-ea"/>
              </a:rPr>
              <a:t>(</a:t>
            </a:r>
            <a:r>
              <a:rPr lang="ko-KR" altLang="en-US" sz="1400" dirty="0">
                <a:latin typeface="+mn-ea"/>
              </a:rPr>
              <a:t>이념</a:t>
            </a:r>
            <a:r>
              <a:rPr lang="en-US" altLang="ko-KR" sz="1400" dirty="0">
                <a:latin typeface="+mn-ea"/>
              </a:rPr>
              <a:t>)</a:t>
            </a:r>
            <a:r>
              <a:rPr lang="ko-KR" altLang="en-US" sz="1400" dirty="0">
                <a:latin typeface="+mn-ea"/>
              </a:rPr>
              <a:t>보다 수치를 중심으로 바라봐야 함</a:t>
            </a:r>
            <a:endParaRPr lang="en-US" altLang="ko-KR" sz="1400" dirty="0">
              <a:latin typeface="+mn-ea"/>
            </a:endParaRPr>
          </a:p>
          <a:p>
            <a:r>
              <a:rPr lang="en-US" altLang="ko-KR" sz="1200" dirty="0">
                <a:latin typeface="+mn-ea"/>
              </a:rPr>
              <a:t> - </a:t>
            </a:r>
            <a:r>
              <a:rPr lang="ko-KR" altLang="en-US" sz="1200" dirty="0">
                <a:latin typeface="+mn-ea"/>
              </a:rPr>
              <a:t>보험에 가입한 부자 환자는 의사를 필요이상으로 자주 찾아가서 비용을 끌어올리고</a:t>
            </a:r>
            <a:endParaRPr lang="en-US" altLang="ko-KR" sz="1200" dirty="0">
              <a:latin typeface="+mn-ea"/>
            </a:endParaRPr>
          </a:p>
          <a:p>
            <a:r>
              <a:rPr lang="en-US" altLang="ko-KR" sz="1200" dirty="0">
                <a:latin typeface="+mn-ea"/>
              </a:rPr>
              <a:t> - </a:t>
            </a:r>
            <a:r>
              <a:rPr lang="ko-KR" altLang="en-US" sz="1200" dirty="0">
                <a:latin typeface="+mn-ea"/>
              </a:rPr>
              <a:t>가난한 환자는 간단하고 값싼 치료조차 받지 못해서 일찍 죽는다</a:t>
            </a:r>
            <a:r>
              <a:rPr lang="en-US" altLang="ko-KR" sz="1200" dirty="0">
                <a:latin typeface="+mn-ea"/>
              </a:rPr>
              <a:t> </a:t>
            </a:r>
            <a:endParaRPr lang="ko-KR" altLang="en-US" sz="12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412118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00E7A0-FDD8-4EC3-A9C8-43773686F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626547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9. </a:t>
            </a:r>
            <a:r>
              <a:rPr lang="ko-KR" altLang="en-US" dirty="0"/>
              <a:t>비난본능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DF91C8D-2CD3-43B4-B3F6-E5CB4FD815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1827" y="1336458"/>
            <a:ext cx="6165725" cy="4185084"/>
          </a:xfrm>
          <a:prstGeom prst="rect">
            <a:avLst/>
          </a:prstGeom>
          <a:scene3d>
            <a:camera prst="orthographicFront">
              <a:rot lat="0" lon="0" rev="21420000"/>
            </a:camera>
            <a:lightRig rig="threePt" dir="t"/>
          </a:scene3d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2124334-9543-47C5-AFFB-A25CD445A6C0}"/>
              </a:ext>
            </a:extLst>
          </p:cNvPr>
          <p:cNvSpPr txBox="1"/>
          <p:nvPr/>
        </p:nvSpPr>
        <p:spPr>
          <a:xfrm>
            <a:off x="1045028" y="5831792"/>
            <a:ext cx="7167347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+mn-ea"/>
              </a:rPr>
              <a:t>인도와 중국을 비롯한 소득 수준이 올라간 국가들에 기후변화에 책임이 있다</a:t>
            </a:r>
            <a:r>
              <a:rPr lang="en-US" altLang="ko-KR" sz="1400" dirty="0">
                <a:latin typeface="+mn-ea"/>
              </a:rPr>
              <a:t>?</a:t>
            </a:r>
          </a:p>
          <a:p>
            <a:r>
              <a:rPr lang="en-US" altLang="ko-KR" sz="1200" dirty="0">
                <a:latin typeface="+mn-ea"/>
              </a:rPr>
              <a:t> - </a:t>
            </a:r>
            <a:r>
              <a:rPr lang="ko-KR" altLang="en-US" sz="1200" dirty="0">
                <a:latin typeface="+mn-ea"/>
              </a:rPr>
              <a:t>오늘날 대기에 축적된 이산화탄소 대부분은 현재 </a:t>
            </a:r>
            <a:r>
              <a:rPr lang="en-US" altLang="ko-KR" sz="1200" dirty="0">
                <a:latin typeface="+mn-ea"/>
              </a:rPr>
              <a:t>4</a:t>
            </a:r>
            <a:r>
              <a:rPr lang="ko-KR" altLang="en-US" sz="1200" dirty="0">
                <a:latin typeface="+mn-ea"/>
              </a:rPr>
              <a:t>단계 삶을 사는 나라들이 지난 </a:t>
            </a:r>
            <a:r>
              <a:rPr lang="en-US" altLang="ko-KR" sz="1200" dirty="0">
                <a:latin typeface="+mn-ea"/>
              </a:rPr>
              <a:t>50</a:t>
            </a:r>
            <a:r>
              <a:rPr lang="ko-KR" altLang="en-US" sz="1200" dirty="0">
                <a:latin typeface="+mn-ea"/>
              </a:rPr>
              <a:t>년간 배출한 것</a:t>
            </a:r>
            <a:endParaRPr lang="en-US" altLang="ko-KR" sz="1200" dirty="0">
              <a:latin typeface="+mn-ea"/>
            </a:endParaRPr>
          </a:p>
          <a:p>
            <a:r>
              <a:rPr lang="en-US" altLang="ko-KR" sz="1200" dirty="0">
                <a:latin typeface="+mn-ea"/>
              </a:rPr>
              <a:t> - </a:t>
            </a:r>
            <a:r>
              <a:rPr lang="ko-KR" altLang="en-US" sz="1200" dirty="0">
                <a:latin typeface="+mn-ea"/>
              </a:rPr>
              <a:t>캐나다의 </a:t>
            </a:r>
            <a:r>
              <a:rPr lang="en-US" altLang="ko-KR" sz="1200" dirty="0">
                <a:latin typeface="+mn-ea"/>
              </a:rPr>
              <a:t>1</a:t>
            </a:r>
            <a:r>
              <a:rPr lang="ko-KR" altLang="en-US" sz="1200" dirty="0">
                <a:latin typeface="+mn-ea"/>
              </a:rPr>
              <a:t>인당 이산화탄소 배출량은 중국보다 여전히 </a:t>
            </a:r>
            <a:r>
              <a:rPr lang="en-US" altLang="ko-KR" sz="1200" dirty="0">
                <a:latin typeface="+mn-ea"/>
              </a:rPr>
              <a:t>2</a:t>
            </a:r>
            <a:r>
              <a:rPr lang="ko-KR" altLang="en-US" sz="1200" dirty="0">
                <a:latin typeface="+mn-ea"/>
              </a:rPr>
              <a:t>배가 많다</a:t>
            </a:r>
          </a:p>
        </p:txBody>
      </p:sp>
    </p:spTree>
    <p:extLst>
      <p:ext uri="{BB962C8B-B14F-4D97-AF65-F5344CB8AC3E}">
        <p14:creationId xmlns:p14="http://schemas.microsoft.com/office/powerpoint/2010/main" val="28506782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00E7A0-FDD8-4EC3-A9C8-43773686F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626547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10. </a:t>
            </a:r>
            <a:r>
              <a:rPr lang="ko-KR" altLang="en-US" dirty="0" err="1"/>
              <a:t>다급함본능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C0879DD-803E-4E16-BAC5-43CD22A181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083" y="1545756"/>
            <a:ext cx="7806267" cy="4402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8666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00E7A0-FDD8-4EC3-A9C8-43773686F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626547"/>
          </a:xfrm>
        </p:spPr>
        <p:txBody>
          <a:bodyPr>
            <a:normAutofit fontScale="90000"/>
          </a:bodyPr>
          <a:lstStyle/>
          <a:p>
            <a:r>
              <a:rPr lang="en-US" altLang="ko-KR" dirty="0" err="1"/>
              <a:t>Factfulness</a:t>
            </a:r>
            <a:r>
              <a:rPr lang="en-US" altLang="ko-KR" dirty="0"/>
              <a:t> - </a:t>
            </a:r>
            <a:r>
              <a:rPr lang="ko-KR" altLang="en-US" dirty="0"/>
              <a:t>정리</a:t>
            </a:r>
          </a:p>
        </p:txBody>
      </p:sp>
      <p:graphicFrame>
        <p:nvGraphicFramePr>
          <p:cNvPr id="7" name="내용 개체 틀 6">
            <a:extLst>
              <a:ext uri="{FF2B5EF4-FFF2-40B4-BE49-F238E27FC236}">
                <a16:creationId xmlns:a16="http://schemas.microsoft.com/office/drawing/2014/main" id="{89AECC31-706F-48E1-B1D8-6A266043638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68239564"/>
              </p:ext>
            </p:extLst>
          </p:nvPr>
        </p:nvGraphicFramePr>
        <p:xfrm>
          <a:off x="628650" y="991673"/>
          <a:ext cx="8007350" cy="5765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2893">
                  <a:extLst>
                    <a:ext uri="{9D8B030D-6E8A-4147-A177-3AD203B41FA5}">
                      <a16:colId xmlns:a16="http://schemas.microsoft.com/office/drawing/2014/main" val="3968657812"/>
                    </a:ext>
                  </a:extLst>
                </a:gridCol>
                <a:gridCol w="5544457">
                  <a:extLst>
                    <a:ext uri="{9D8B030D-6E8A-4147-A177-3AD203B41FA5}">
                      <a16:colId xmlns:a16="http://schemas.microsoft.com/office/drawing/2014/main" val="2038253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유형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66653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1. </a:t>
                      </a:r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간극 본능 </a:t>
                      </a:r>
                      <a:endParaRPr lang="en-US" altLang="ko-KR" sz="1200" dirty="0">
                        <a:latin typeface="+mn-ea"/>
                        <a:ea typeface="+mn-ea"/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(The Gap Instinct)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>
                          <a:latin typeface="+mn-ea"/>
                          <a:ea typeface="+mn-ea"/>
                        </a:rPr>
                        <a:t>지금 저 이야기는 간극을 말한다는 것을 알아보아야 한다</a:t>
                      </a:r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별개의 두 집단이 서로 간극을 두고 존재한다는 것을 가정하지만</a:t>
                      </a:r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현실은 그렇게 극과 극으로 갈리지 않는다</a:t>
                      </a:r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.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72811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2. </a:t>
                      </a:r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부정</a:t>
                      </a:r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본능 </a:t>
                      </a:r>
                      <a:endParaRPr lang="en-US" altLang="ko-KR" sz="1200" dirty="0"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(The Negativity Instinct)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>
                          <a:latin typeface="+mn-ea"/>
                          <a:ea typeface="+mn-ea"/>
                        </a:rPr>
                        <a:t>지금 저 뉴스는 부정적인 면을 보도한다는 걸 알아보아야 한다</a:t>
                      </a:r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나쁜 뉴스는 좋은 소식보다 우리에게 전달될 확률이 훨씬 높고</a:t>
                      </a:r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주변 세계에 대해 항상 지나치게 부정적인 인상을 받기 쉽다</a:t>
                      </a:r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.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34343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3. </a:t>
                      </a: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직선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본능 </a:t>
                      </a:r>
                      <a:endParaRPr kumimoji="0" lang="en-US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  <a:p>
                      <a:pPr latinLnBrk="1"/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(The Straight Line Instinct)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>
                          <a:latin typeface="+mn-ea"/>
                          <a:ea typeface="+mn-ea"/>
                        </a:rPr>
                        <a:t>도표의 선이 계속 직선으로 연장될 것이라고 단정한다는 것을 알아보아야 한다</a:t>
                      </a:r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그런 선은 현실에서 매우 드물고 현실에는 다양한 곡선이 존재한다</a:t>
                      </a:r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.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1675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4. </a:t>
                      </a: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공포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본능 </a:t>
                      </a:r>
                      <a:endParaRPr kumimoji="0" lang="en-US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  <a:p>
                      <a:pPr latinLnBrk="1"/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(The Fear Instinct)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>
                          <a:latin typeface="+mn-ea"/>
                          <a:ea typeface="+mn-ea"/>
                        </a:rPr>
                        <a:t>지금 우리가 공포에 사로잡혔다는 것을 알아보아야 한다</a:t>
                      </a:r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우리를 두렵게 하는 것이 가장 위험한 것은 아니다</a:t>
                      </a:r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폭력</a:t>
                      </a:r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감금</a:t>
                      </a:r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오염을 두려워하는 자연스러운 본능은 우리에게 그 위험성을 체계적으로 과대평가하게 한다</a:t>
                      </a:r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.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98938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5. </a:t>
                      </a: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크기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본능 </a:t>
                      </a:r>
                      <a:endParaRPr kumimoji="0" lang="en-US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  <a:p>
                      <a:pPr latinLnBrk="1"/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(The Size Instinct)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>
                          <a:latin typeface="+mn-ea"/>
                          <a:ea typeface="+mn-ea"/>
                        </a:rPr>
                        <a:t>어떤 하나의 숫자가 인상적으로 보이지만 그것은 단 하나의 숫자이라는 것을 알아보아야 한다</a:t>
                      </a:r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그 수를 </a:t>
                      </a:r>
                      <a:r>
                        <a:rPr lang="ko-KR" altLang="en-US" sz="1100" dirty="0" err="1">
                          <a:latin typeface="+mn-ea"/>
                          <a:ea typeface="+mn-ea"/>
                        </a:rPr>
                        <a:t>관련있는</a:t>
                      </a:r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 다른 수와 비교하거나 다른 수로 나눴을 때 정반대 인상을 받을 수 있다</a:t>
                      </a:r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비율을 고려해볼 필요가 있다</a:t>
                      </a:r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.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58334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6. </a:t>
                      </a: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일반화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본능 </a:t>
                      </a:r>
                      <a:endParaRPr kumimoji="0" lang="en-US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  <a:p>
                      <a:pPr latinLnBrk="1"/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(The Generalization Instinct)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>
                          <a:latin typeface="+mn-ea"/>
                          <a:ea typeface="+mn-ea"/>
                        </a:rPr>
                        <a:t>지금 저 설명은 범주를 이용하고 있다는 것을 알아볼 수 있어야 한다</a:t>
                      </a:r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그 범주가 오판을 불러올 수 있다는 사실을 기억한다</a:t>
                      </a:r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일반화는 막을 수 없으므로 대신 엉터리 일반화를 피할 수 있어야 한다</a:t>
                      </a:r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항상 범주에 의문을 제기한다</a:t>
                      </a:r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.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76701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7. </a:t>
                      </a: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운명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본능 </a:t>
                      </a:r>
                      <a:endParaRPr kumimoji="0" lang="en-US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  <a:p>
                      <a:pPr latinLnBrk="1"/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(The Destiny Instinct)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>
                          <a:latin typeface="+mn-ea"/>
                          <a:ea typeface="+mn-ea"/>
                        </a:rPr>
                        <a:t>국민</a:t>
                      </a:r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100" b="1" dirty="0">
                          <a:latin typeface="+mn-ea"/>
                          <a:ea typeface="+mn-ea"/>
                        </a:rPr>
                        <a:t>국가</a:t>
                      </a:r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100" b="1" dirty="0">
                          <a:latin typeface="+mn-ea"/>
                          <a:ea typeface="+mn-ea"/>
                        </a:rPr>
                        <a:t>종교</a:t>
                      </a:r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100" b="1" dirty="0">
                          <a:latin typeface="+mn-ea"/>
                          <a:ea typeface="+mn-ea"/>
                        </a:rPr>
                        <a:t>문화 등이 변화가 느린 탓에 늘 똑같이 보일 수 있다는 것을 알아보아야 한다</a:t>
                      </a:r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비록 사소하고 느린 변화라도 조금씩 쌓이면 큰 변화가 된다</a:t>
                      </a:r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더딘 변화라도 변화라는 사실을 기억한다</a:t>
                      </a:r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.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32068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8. </a:t>
                      </a: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단일 관점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본능 </a:t>
                      </a:r>
                      <a:endParaRPr kumimoji="0" lang="en-US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  <a:p>
                      <a:pPr latinLnBrk="1"/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(The Single Perspective Instinct)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>
                          <a:latin typeface="+mn-ea"/>
                          <a:ea typeface="+mn-ea"/>
                        </a:rPr>
                        <a:t>단일 관점은 상상력을 제한하므로 여러 각도에서 문제를 바라봐야 더 정확하게 이해하고 현실적인 해결책을 찾을 수 있다</a:t>
                      </a:r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망치가 아닌 연장통을 준비하라</a:t>
                      </a:r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.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15699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9. </a:t>
                      </a: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비난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본능 </a:t>
                      </a:r>
                      <a:endParaRPr kumimoji="0" lang="en-US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  <a:p>
                      <a:pPr latinLnBrk="1"/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(The Blame Instinct)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>
                          <a:latin typeface="+mn-ea"/>
                          <a:ea typeface="+mn-ea"/>
                        </a:rPr>
                        <a:t>지금 희생양이 이용되고 있다는 것을 알아보아야 한다</a:t>
                      </a:r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1100" dirty="0" err="1">
                          <a:latin typeface="+mn-ea"/>
                          <a:ea typeface="+mn-ea"/>
                        </a:rPr>
                        <a:t>개인을</a:t>
                      </a:r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100" dirty="0" err="1">
                          <a:latin typeface="+mn-ea"/>
                          <a:ea typeface="+mn-ea"/>
                        </a:rPr>
                        <a:t>비난하다보면</a:t>
                      </a:r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 다른 이유에 주목하지 못해 앞으로 비슷한 문제의 재발을 방지하지 못하게 된다</a:t>
                      </a:r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악당을 </a:t>
                      </a:r>
                      <a:r>
                        <a:rPr lang="ko-KR" altLang="en-US" sz="1100" dirty="0" err="1">
                          <a:latin typeface="+mn-ea"/>
                          <a:ea typeface="+mn-ea"/>
                        </a:rPr>
                        <a:t>찾지말고</a:t>
                      </a:r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 원인을 찾아야 한다</a:t>
                      </a:r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영웅을 </a:t>
                      </a:r>
                      <a:r>
                        <a:rPr lang="ko-KR" altLang="en-US" sz="1100" dirty="0" err="1">
                          <a:latin typeface="+mn-ea"/>
                          <a:ea typeface="+mn-ea"/>
                        </a:rPr>
                        <a:t>찾지말고</a:t>
                      </a:r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 시스템을 찾는다</a:t>
                      </a:r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.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73285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10. </a:t>
                      </a:r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다급함</a:t>
                      </a:r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본능 </a:t>
                      </a:r>
                      <a:endParaRPr lang="en-US" altLang="ko-KR" sz="1200" dirty="0"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(The Urgency Instinct)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>
                          <a:latin typeface="+mn-ea"/>
                          <a:ea typeface="+mn-ea"/>
                        </a:rPr>
                        <a:t>지금 결정이 다급하게 이뤄진다는 것을 느낄 수 있어야 한다</a:t>
                      </a:r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다급히 결정을 </a:t>
                      </a:r>
                      <a:r>
                        <a:rPr lang="ko-KR" altLang="en-US" sz="1100" dirty="0" err="1">
                          <a:latin typeface="+mn-ea"/>
                          <a:ea typeface="+mn-ea"/>
                        </a:rPr>
                        <a:t>해야하는</a:t>
                      </a:r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 경우는 드물다는 사실을 기억한다</a:t>
                      </a:r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하나씩 차근차근 행동한다</a:t>
                      </a:r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.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52593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315611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00E7A0-FDD8-4EC3-A9C8-43773686F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626547"/>
          </a:xfrm>
        </p:spPr>
        <p:txBody>
          <a:bodyPr>
            <a:noAutofit/>
          </a:bodyPr>
          <a:lstStyle/>
          <a:p>
            <a:r>
              <a:rPr lang="ko-KR" altLang="en-US" sz="3600" dirty="0"/>
              <a:t>실천하기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933D255-0632-4164-8137-6CF92967E0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999547"/>
            <a:ext cx="3714084" cy="549332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FB9AD05-88A2-49AD-A552-37E81D3C1C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1268" y="1995055"/>
            <a:ext cx="3945827" cy="3365355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6126137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00E7A0-FDD8-4EC3-A9C8-43773686F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626547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관심을 두는 부분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D06450-B735-4477-9FE1-C0D51586F02A}"/>
              </a:ext>
            </a:extLst>
          </p:cNvPr>
          <p:cNvSpPr txBox="1"/>
          <p:nvPr/>
        </p:nvSpPr>
        <p:spPr>
          <a:xfrm>
            <a:off x="864211" y="2690336"/>
            <a:ext cx="311335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데이터에서 의미를 찾는 방법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 - </a:t>
            </a:r>
            <a:r>
              <a:rPr lang="ko-KR" altLang="en-US" dirty="0"/>
              <a:t>분석의 포인트를 설정하기</a:t>
            </a:r>
            <a:endParaRPr lang="en-US" altLang="ko-KR" dirty="0"/>
          </a:p>
          <a:p>
            <a:r>
              <a:rPr lang="en-US" altLang="ko-KR" dirty="0"/>
              <a:t> - </a:t>
            </a:r>
            <a:r>
              <a:rPr lang="ko-KR" altLang="en-US" dirty="0"/>
              <a:t>스토리를 만들기</a:t>
            </a:r>
            <a:endParaRPr lang="en-US" altLang="ko-KR" dirty="0"/>
          </a:p>
          <a:p>
            <a:r>
              <a:rPr lang="en-US" altLang="ko-KR" dirty="0"/>
              <a:t> - </a:t>
            </a:r>
            <a:r>
              <a:rPr lang="ko-KR" altLang="en-US" dirty="0"/>
              <a:t>의미를 시각화하기</a:t>
            </a:r>
          </a:p>
        </p:txBody>
      </p:sp>
    </p:spTree>
    <p:extLst>
      <p:ext uri="{BB962C8B-B14F-4D97-AF65-F5344CB8AC3E}">
        <p14:creationId xmlns:p14="http://schemas.microsoft.com/office/powerpoint/2010/main" val="14550583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00E7A0-FDD8-4EC3-A9C8-43773686F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626547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한스 </a:t>
            </a:r>
            <a:r>
              <a:rPr lang="ko-KR" altLang="en-US" dirty="0" err="1"/>
              <a:t>로슬링</a:t>
            </a:r>
            <a:endParaRPr lang="ko-KR" altLang="en-US" dirty="0"/>
          </a:p>
        </p:txBody>
      </p:sp>
      <p:pic>
        <p:nvPicPr>
          <p:cNvPr id="3" name="내용 개체 틀 2">
            <a:extLst>
              <a:ext uri="{FF2B5EF4-FFF2-40B4-BE49-F238E27FC236}">
                <a16:creationId xmlns:a16="http://schemas.microsoft.com/office/drawing/2014/main" id="{03B552ED-5BEF-4EB4-9BD2-A9113F5FAF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70985" y="1825625"/>
            <a:ext cx="660203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8610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00E7A0-FDD8-4EC3-A9C8-43773686F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626547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데이터에 기반한 통찰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AD0A496A-D2CF-467B-954F-83DD0F62AE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9440" y="1825625"/>
            <a:ext cx="6845120" cy="43513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25AE2ED-2F43-49B6-862C-21537724E9BC}"/>
              </a:ext>
            </a:extLst>
          </p:cNvPr>
          <p:cNvSpPr txBox="1"/>
          <p:nvPr/>
        </p:nvSpPr>
        <p:spPr>
          <a:xfrm>
            <a:off x="1149440" y="6355724"/>
            <a:ext cx="759531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000" dirty="0">
                <a:latin typeface="+mn-ea"/>
              </a:rPr>
              <a:t>출처 </a:t>
            </a:r>
            <a:r>
              <a:rPr lang="en-US" altLang="ko-KR" sz="1000" dirty="0">
                <a:latin typeface="+mn-ea"/>
              </a:rPr>
              <a:t>: </a:t>
            </a:r>
            <a:r>
              <a:rPr lang="en-US" altLang="ko-KR" sz="1000" dirty="0">
                <a:latin typeface="+mn-ea"/>
                <a:hlinkClick r:id="rId3"/>
              </a:rPr>
              <a:t>https://www.ted.com/talks/hans_rosling_shows_the_best_stats_you_ve_ever_seen?language=ko</a:t>
            </a:r>
            <a:r>
              <a:rPr lang="en-US" altLang="ko-KR" sz="1000" dirty="0">
                <a:latin typeface="+mn-ea"/>
              </a:rPr>
              <a:t> (8’</a:t>
            </a:r>
            <a:r>
              <a:rPr lang="ko-KR" altLang="en-US" sz="1000" dirty="0">
                <a:latin typeface="+mn-ea"/>
              </a:rPr>
              <a:t> 부터 </a:t>
            </a:r>
            <a:r>
              <a:rPr lang="en-US" altLang="ko-KR" sz="1000" dirty="0">
                <a:latin typeface="+mn-ea"/>
              </a:rPr>
              <a:t>play)</a:t>
            </a:r>
            <a:endParaRPr lang="ko-KR" altLang="en-US" sz="1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013793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00E7A0-FDD8-4EC3-A9C8-43773686F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626547"/>
          </a:xfrm>
        </p:spPr>
        <p:txBody>
          <a:bodyPr>
            <a:normAutofit fontScale="90000"/>
          </a:bodyPr>
          <a:lstStyle/>
          <a:p>
            <a:r>
              <a:rPr lang="en-US" altLang="ko-KR" dirty="0" err="1"/>
              <a:t>Gapminder</a:t>
            </a:r>
            <a:endParaRPr lang="ko-KR" altLang="en-US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9949CCF7-0558-4D71-A09F-7084FEA73D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2289" y="1390197"/>
            <a:ext cx="7159422" cy="4351338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76D3D573-57E4-4571-8C7B-E51CC184A9DA}"/>
              </a:ext>
            </a:extLst>
          </p:cNvPr>
          <p:cNvSpPr/>
          <p:nvPr/>
        </p:nvSpPr>
        <p:spPr>
          <a:xfrm>
            <a:off x="628649" y="5944738"/>
            <a:ext cx="803213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50" dirty="0">
                <a:latin typeface="+mn-ea"/>
              </a:rPr>
              <a:t>* </a:t>
            </a:r>
            <a:r>
              <a:rPr lang="ko-KR" altLang="en-US" sz="1050" dirty="0">
                <a:latin typeface="+mn-ea"/>
              </a:rPr>
              <a:t>출처</a:t>
            </a:r>
            <a:r>
              <a:rPr lang="en-US" altLang="ko-KR" sz="1050" dirty="0">
                <a:latin typeface="+mn-ea"/>
              </a:rPr>
              <a:t> </a:t>
            </a:r>
            <a:r>
              <a:rPr lang="ko-KR" altLang="en-US" sz="1050" dirty="0">
                <a:latin typeface="+mn-ea"/>
              </a:rPr>
              <a:t>https://www.gapminder.org/tools/#$state$time$value=2018;&amp;marker$select@$country=bra&amp;trailStartTime=1800&amp;labelOffset@:0.509&amp;:0.073;;&amp;$country=uga&amp;trailStartTime=1800&amp;labelOffset@:0.083&amp;:0.109;;&amp;$country=kor&amp;trailStartTime=1800&amp;labelOffset@:0.321&amp;:0.126;;&amp;$country=are&amp;trailStartTime=1800&amp;labelOffset@:0.542&amp;:0.155;;;;;&amp;chart-type=bubbles</a:t>
            </a:r>
          </a:p>
        </p:txBody>
      </p:sp>
    </p:spTree>
    <p:extLst>
      <p:ext uri="{BB962C8B-B14F-4D97-AF65-F5344CB8AC3E}">
        <p14:creationId xmlns:p14="http://schemas.microsoft.com/office/powerpoint/2010/main" val="15529793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00E7A0-FDD8-4EC3-A9C8-43773686F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626547"/>
          </a:xfrm>
        </p:spPr>
        <p:txBody>
          <a:bodyPr>
            <a:normAutofit fontScale="90000"/>
          </a:bodyPr>
          <a:lstStyle/>
          <a:p>
            <a:r>
              <a:rPr lang="en-US" altLang="ko-KR" dirty="0" err="1"/>
              <a:t>Factfulness</a:t>
            </a:r>
            <a:r>
              <a:rPr lang="en-US" altLang="ko-KR" dirty="0"/>
              <a:t> (</a:t>
            </a:r>
            <a:r>
              <a:rPr lang="ko-KR" altLang="en-US" dirty="0"/>
              <a:t>사실충실성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1026" name="Picture 2" descr="http://bimage.interpark.com/goods_image/1/0/1/1/301771011g.jpg">
            <a:extLst>
              <a:ext uri="{FF2B5EF4-FFF2-40B4-BE49-F238E27FC236}">
                <a16:creationId xmlns:a16="http://schemas.microsoft.com/office/drawing/2014/main" id="{99EA4A80-EAED-4E77-81DA-EB4EBED6BA5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1799868"/>
            <a:ext cx="2850221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5ED6B59E-63F1-46C1-9EF4-092E3A4D7F35}"/>
              </a:ext>
            </a:extLst>
          </p:cNvPr>
          <p:cNvSpPr/>
          <p:nvPr/>
        </p:nvSpPr>
        <p:spPr>
          <a:xfrm>
            <a:off x="4256467" y="4406292"/>
            <a:ext cx="4572000" cy="181588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600" b="1" dirty="0">
                <a:solidFill>
                  <a:srgbClr val="222222"/>
                </a:solidFill>
                <a:latin typeface="+mn-ea"/>
              </a:rPr>
              <a:t>한스 </a:t>
            </a:r>
            <a:r>
              <a:rPr lang="ko-KR" altLang="en-US" sz="1600" b="1" dirty="0" err="1">
                <a:solidFill>
                  <a:srgbClr val="222222"/>
                </a:solidFill>
                <a:latin typeface="+mn-ea"/>
              </a:rPr>
              <a:t>로슬링</a:t>
            </a:r>
            <a:r>
              <a:rPr lang="en-US" altLang="ko-KR" sz="1600" dirty="0">
                <a:solidFill>
                  <a:srgbClr val="222222"/>
                </a:solidFill>
                <a:latin typeface="+mn-ea"/>
              </a:rPr>
              <a:t>(Hans </a:t>
            </a:r>
            <a:r>
              <a:rPr lang="en-US" altLang="ko-KR" sz="1600" dirty="0" err="1">
                <a:solidFill>
                  <a:srgbClr val="222222"/>
                </a:solidFill>
                <a:latin typeface="+mn-ea"/>
              </a:rPr>
              <a:t>Rosling</a:t>
            </a:r>
            <a:r>
              <a:rPr lang="en-US" altLang="ko-KR" sz="1600" dirty="0">
                <a:solidFill>
                  <a:srgbClr val="222222"/>
                </a:solidFill>
                <a:latin typeface="+mn-ea"/>
              </a:rPr>
              <a:t>, </a:t>
            </a:r>
            <a:r>
              <a:rPr lang="en-US" altLang="ko-KR" sz="1600" dirty="0">
                <a:solidFill>
                  <a:srgbClr val="0B0080"/>
                </a:solidFill>
                <a:latin typeface="+mn-ea"/>
                <a:hlinkClick r:id="rId3" tooltip="1948년"/>
              </a:rPr>
              <a:t>1948</a:t>
            </a:r>
            <a:r>
              <a:rPr lang="ko-KR" altLang="en-US" sz="1600" dirty="0">
                <a:solidFill>
                  <a:srgbClr val="0B0080"/>
                </a:solidFill>
                <a:latin typeface="+mn-ea"/>
                <a:hlinkClick r:id="rId3" tooltip="1948년"/>
              </a:rPr>
              <a:t>년</a:t>
            </a:r>
            <a:r>
              <a:rPr lang="ko-KR" altLang="en-US" sz="1600" dirty="0">
                <a:solidFill>
                  <a:srgbClr val="222222"/>
                </a:solidFill>
                <a:latin typeface="+mn-ea"/>
              </a:rPr>
              <a:t> </a:t>
            </a:r>
            <a:r>
              <a:rPr lang="en-US" altLang="ko-KR" sz="1600" dirty="0">
                <a:solidFill>
                  <a:srgbClr val="0B0080"/>
                </a:solidFill>
                <a:latin typeface="+mn-ea"/>
                <a:hlinkClick r:id="rId4" tooltip="7월 27일"/>
              </a:rPr>
              <a:t>7</a:t>
            </a:r>
            <a:r>
              <a:rPr lang="ko-KR" altLang="en-US" sz="1600" dirty="0">
                <a:solidFill>
                  <a:srgbClr val="0B0080"/>
                </a:solidFill>
                <a:latin typeface="+mn-ea"/>
                <a:hlinkClick r:id="rId4" tooltip="7월 27일"/>
              </a:rPr>
              <a:t>월 </a:t>
            </a:r>
            <a:r>
              <a:rPr lang="en-US" altLang="ko-KR" sz="1600" dirty="0">
                <a:solidFill>
                  <a:srgbClr val="0B0080"/>
                </a:solidFill>
                <a:latin typeface="+mn-ea"/>
                <a:hlinkClick r:id="rId4" tooltip="7월 27일"/>
              </a:rPr>
              <a:t>27</a:t>
            </a:r>
            <a:r>
              <a:rPr lang="ko-KR" altLang="en-US" sz="1600" dirty="0">
                <a:solidFill>
                  <a:srgbClr val="0B0080"/>
                </a:solidFill>
                <a:latin typeface="+mn-ea"/>
                <a:hlinkClick r:id="rId4" tooltip="7월 27일"/>
              </a:rPr>
              <a:t>일</a:t>
            </a:r>
            <a:r>
              <a:rPr lang="ko-KR" altLang="en-US" sz="1600" dirty="0">
                <a:solidFill>
                  <a:srgbClr val="222222"/>
                </a:solidFill>
                <a:latin typeface="+mn-ea"/>
              </a:rPr>
              <a:t> </a:t>
            </a:r>
            <a:r>
              <a:rPr lang="en-US" altLang="ko-KR" sz="1600" dirty="0">
                <a:solidFill>
                  <a:srgbClr val="222222"/>
                </a:solidFill>
                <a:latin typeface="+mn-ea"/>
              </a:rPr>
              <a:t>~ </a:t>
            </a:r>
            <a:r>
              <a:rPr lang="en-US" altLang="ko-KR" sz="1600" dirty="0">
                <a:solidFill>
                  <a:srgbClr val="0B0080"/>
                </a:solidFill>
                <a:latin typeface="+mn-ea"/>
                <a:hlinkClick r:id="rId5" tooltip="2017년"/>
              </a:rPr>
              <a:t>2017</a:t>
            </a:r>
            <a:r>
              <a:rPr lang="ko-KR" altLang="en-US" sz="1600" dirty="0">
                <a:solidFill>
                  <a:srgbClr val="0B0080"/>
                </a:solidFill>
                <a:latin typeface="+mn-ea"/>
                <a:hlinkClick r:id="rId5" tooltip="2017년"/>
              </a:rPr>
              <a:t>년</a:t>
            </a:r>
            <a:r>
              <a:rPr lang="ko-KR" altLang="en-US" sz="1600" dirty="0">
                <a:solidFill>
                  <a:srgbClr val="222222"/>
                </a:solidFill>
                <a:latin typeface="+mn-ea"/>
              </a:rPr>
              <a:t> </a:t>
            </a:r>
            <a:r>
              <a:rPr lang="en-US" altLang="ko-KR" sz="1600" dirty="0">
                <a:solidFill>
                  <a:srgbClr val="0B0080"/>
                </a:solidFill>
                <a:latin typeface="+mn-ea"/>
                <a:hlinkClick r:id="rId6" tooltip="2월 7일"/>
              </a:rPr>
              <a:t>2</a:t>
            </a:r>
            <a:r>
              <a:rPr lang="ko-KR" altLang="en-US" sz="1600" dirty="0">
                <a:solidFill>
                  <a:srgbClr val="0B0080"/>
                </a:solidFill>
                <a:latin typeface="+mn-ea"/>
                <a:hlinkClick r:id="rId6" tooltip="2월 7일"/>
              </a:rPr>
              <a:t>월 </a:t>
            </a:r>
            <a:r>
              <a:rPr lang="en-US" altLang="ko-KR" sz="1600" dirty="0">
                <a:solidFill>
                  <a:srgbClr val="0B0080"/>
                </a:solidFill>
                <a:latin typeface="+mn-ea"/>
                <a:hlinkClick r:id="rId6" tooltip="2월 7일"/>
              </a:rPr>
              <a:t>7</a:t>
            </a:r>
            <a:r>
              <a:rPr lang="ko-KR" altLang="en-US" sz="1600" dirty="0">
                <a:solidFill>
                  <a:srgbClr val="0B0080"/>
                </a:solidFill>
                <a:latin typeface="+mn-ea"/>
                <a:hlinkClick r:id="rId6" tooltip="2월 7일"/>
              </a:rPr>
              <a:t>일</a:t>
            </a:r>
            <a:r>
              <a:rPr lang="en-US" altLang="ko-KR" sz="1600" dirty="0">
                <a:solidFill>
                  <a:srgbClr val="222222"/>
                </a:solidFill>
                <a:latin typeface="+mn-ea"/>
              </a:rPr>
              <a:t>)</a:t>
            </a:r>
            <a:r>
              <a:rPr lang="ko-KR" altLang="en-US" sz="1600" dirty="0">
                <a:solidFill>
                  <a:srgbClr val="222222"/>
                </a:solidFill>
                <a:latin typeface="+mn-ea"/>
              </a:rPr>
              <a:t>은 </a:t>
            </a:r>
            <a:r>
              <a:rPr lang="ko-KR" altLang="en-US" sz="1600" dirty="0">
                <a:solidFill>
                  <a:srgbClr val="0B0080"/>
                </a:solidFill>
                <a:latin typeface="+mn-ea"/>
                <a:hlinkClick r:id="rId7" tooltip="스웨덴"/>
              </a:rPr>
              <a:t>스웨덴</a:t>
            </a:r>
            <a:r>
              <a:rPr lang="ko-KR" altLang="en-US" sz="1600" dirty="0">
                <a:solidFill>
                  <a:srgbClr val="222222"/>
                </a:solidFill>
                <a:latin typeface="+mn-ea"/>
              </a:rPr>
              <a:t>의 의사이자 통계학자이다</a:t>
            </a:r>
            <a:r>
              <a:rPr lang="en-US" altLang="ko-KR" sz="1600" dirty="0">
                <a:solidFill>
                  <a:srgbClr val="222222"/>
                </a:solidFill>
                <a:latin typeface="+mn-ea"/>
              </a:rPr>
              <a:t>. </a:t>
            </a:r>
            <a:r>
              <a:rPr lang="ko-KR" altLang="en-US" sz="1600" dirty="0" err="1">
                <a:solidFill>
                  <a:srgbClr val="A55858"/>
                </a:solidFill>
                <a:latin typeface="+mn-ea"/>
                <a:hlinkClick r:id="rId8" tooltip="카롤린스카 대학교 (없는 문서)"/>
              </a:rPr>
              <a:t>카롤린스카의과대학</a:t>
            </a:r>
            <a:r>
              <a:rPr lang="ko-KR" altLang="en-US" sz="1600" dirty="0">
                <a:solidFill>
                  <a:srgbClr val="222222"/>
                </a:solidFill>
                <a:latin typeface="+mn-ea"/>
              </a:rPr>
              <a:t> 교수로 재직 중이며</a:t>
            </a:r>
            <a:r>
              <a:rPr lang="en-US" altLang="ko-KR" sz="1600" dirty="0">
                <a:solidFill>
                  <a:srgbClr val="222222"/>
                </a:solidFill>
                <a:latin typeface="+mn-ea"/>
              </a:rPr>
              <a:t>, </a:t>
            </a:r>
            <a:r>
              <a:rPr lang="ko-KR" altLang="en-US" sz="1600" dirty="0" err="1">
                <a:solidFill>
                  <a:srgbClr val="A55858"/>
                </a:solidFill>
                <a:latin typeface="+mn-ea"/>
                <a:hlinkClick r:id="rId9" tooltip="트렌달라이저 (없는 문서)"/>
              </a:rPr>
              <a:t>트렌달라이저</a:t>
            </a:r>
            <a:r>
              <a:rPr lang="en-US" altLang="ko-KR" sz="1600" dirty="0">
                <a:solidFill>
                  <a:srgbClr val="222222"/>
                </a:solidFill>
                <a:latin typeface="+mn-ea"/>
              </a:rPr>
              <a:t>(</a:t>
            </a:r>
            <a:r>
              <a:rPr lang="en-US" altLang="ko-KR" sz="1600" dirty="0" err="1">
                <a:solidFill>
                  <a:srgbClr val="222222"/>
                </a:solidFill>
                <a:latin typeface="+mn-ea"/>
              </a:rPr>
              <a:t>Trendalyzer</a:t>
            </a:r>
            <a:r>
              <a:rPr lang="en-US" altLang="ko-KR" sz="1600" dirty="0">
                <a:solidFill>
                  <a:srgbClr val="222222"/>
                </a:solidFill>
                <a:latin typeface="+mn-ea"/>
              </a:rPr>
              <a:t>)</a:t>
            </a:r>
            <a:r>
              <a:rPr lang="ko-KR" altLang="en-US" sz="1600" dirty="0">
                <a:solidFill>
                  <a:srgbClr val="222222"/>
                </a:solidFill>
                <a:latin typeface="+mn-ea"/>
              </a:rPr>
              <a:t>를 개발한 비영리 벤처 </a:t>
            </a:r>
            <a:r>
              <a:rPr lang="ko-KR" altLang="en-US" sz="1600" dirty="0" err="1">
                <a:solidFill>
                  <a:srgbClr val="0B0080"/>
                </a:solidFill>
                <a:latin typeface="+mn-ea"/>
                <a:hlinkClick r:id="rId10" tooltip="갭마인더"/>
              </a:rPr>
              <a:t>갭마인더</a:t>
            </a:r>
            <a:r>
              <a:rPr lang="ko-KR" altLang="en-US" sz="1600" dirty="0">
                <a:solidFill>
                  <a:srgbClr val="222222"/>
                </a:solidFill>
                <a:latin typeface="+mn-ea"/>
              </a:rPr>
              <a:t> 재단의 공동설립자이기도 하다</a:t>
            </a:r>
            <a:r>
              <a:rPr lang="en-US" altLang="ko-KR" sz="1600" dirty="0">
                <a:solidFill>
                  <a:srgbClr val="222222"/>
                </a:solidFill>
                <a:latin typeface="+mn-ea"/>
              </a:rPr>
              <a:t>. </a:t>
            </a:r>
            <a:r>
              <a:rPr lang="ko-KR" altLang="en-US" sz="1600" dirty="0">
                <a:solidFill>
                  <a:srgbClr val="0B0080"/>
                </a:solidFill>
                <a:latin typeface="+mn-ea"/>
                <a:hlinkClick r:id="rId11" tooltip="빅데이터"/>
              </a:rPr>
              <a:t>빅데이터</a:t>
            </a:r>
            <a:r>
              <a:rPr lang="ko-KR" altLang="en-US" sz="1600" dirty="0">
                <a:solidFill>
                  <a:srgbClr val="222222"/>
                </a:solidFill>
                <a:latin typeface="+mn-ea"/>
              </a:rPr>
              <a:t>를 가장 잘 활용하는 보건 통계학자로 알려져 있다</a:t>
            </a:r>
            <a:r>
              <a:rPr lang="en-US" altLang="ko-KR" sz="1600" dirty="0">
                <a:solidFill>
                  <a:srgbClr val="222222"/>
                </a:solidFill>
                <a:latin typeface="+mn-ea"/>
              </a:rPr>
              <a:t>.</a:t>
            </a:r>
            <a:endParaRPr lang="ko-KR" altLang="en-US" sz="1600" dirty="0">
              <a:latin typeface="+mn-ea"/>
            </a:endParaRPr>
          </a:p>
        </p:txBody>
      </p:sp>
      <p:pic>
        <p:nvPicPr>
          <p:cNvPr id="1028" name="Picture 4" descr="https://upload.wikimedia.org/wikipedia/commons/thumb/5/55/Hans_Rosling_2012_Shankbone.JPG/200px-Hans_Rosling_2012_Shankbone.JPG">
            <a:extLst>
              <a:ext uri="{FF2B5EF4-FFF2-40B4-BE49-F238E27FC236}">
                <a16:creationId xmlns:a16="http://schemas.microsoft.com/office/drawing/2014/main" id="{1A2ABF64-8447-4969-9F92-B82520835A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9967" y="1857865"/>
            <a:ext cx="190500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A11A5C25-C573-497F-BBD5-E7EF973F0E09}"/>
              </a:ext>
            </a:extLst>
          </p:cNvPr>
          <p:cNvSpPr/>
          <p:nvPr/>
        </p:nvSpPr>
        <p:spPr>
          <a:xfrm>
            <a:off x="628650" y="6318383"/>
            <a:ext cx="716306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b="1" dirty="0"/>
              <a:t>*</a:t>
            </a:r>
            <a:r>
              <a:rPr lang="ko-KR" altLang="en-US" sz="1000" b="1" dirty="0"/>
              <a:t>출처 </a:t>
            </a:r>
            <a:r>
              <a:rPr lang="en-US" altLang="ko-KR" sz="1000" b="1" dirty="0"/>
              <a:t>: </a:t>
            </a:r>
            <a:r>
              <a:rPr lang="ko-KR" altLang="en-US" sz="1000" b="1" dirty="0"/>
              <a:t>위키피디아 </a:t>
            </a:r>
            <a:r>
              <a:rPr lang="en-US" altLang="ko-KR" sz="1000" dirty="0"/>
              <a:t>(</a:t>
            </a:r>
            <a:r>
              <a:rPr lang="en-US" altLang="ko-KR" sz="1000" dirty="0">
                <a:hlinkClick r:id="rId13"/>
              </a:rPr>
              <a:t>https://ko.wikipedia.org/wiki/%ED%95%9C%EC%8A%A4_%EB%A1%9C%EC%8A%AC%EB%A7%81</a:t>
            </a:r>
            <a:r>
              <a:rPr lang="en-US" altLang="ko-KR" sz="1000" dirty="0"/>
              <a:t>)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3686933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377279D9-E36A-40F7-B5B1-D22712E44A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53795"/>
          <a:stretch/>
        </p:blipFill>
        <p:spPr>
          <a:xfrm>
            <a:off x="3212644" y="1404103"/>
            <a:ext cx="2751760" cy="476100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0DCBA5D-B354-45AE-8244-027AF7FCD1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628" y="1540938"/>
            <a:ext cx="3026970" cy="5050921"/>
          </a:xfrm>
          <a:prstGeom prst="rect">
            <a:avLst/>
          </a:prstGeom>
          <a:scene3d>
            <a:camera prst="orthographicFront">
              <a:rot lat="0" lon="0" rev="21540000"/>
            </a:camera>
            <a:lightRig rig="threePt" dir="t"/>
          </a:scene3d>
        </p:spPr>
      </p:pic>
      <p:pic>
        <p:nvPicPr>
          <p:cNvPr id="6" name="내용 개체 틀 3">
            <a:extLst>
              <a:ext uri="{FF2B5EF4-FFF2-40B4-BE49-F238E27FC236}">
                <a16:creationId xmlns:a16="http://schemas.microsoft.com/office/drawing/2014/main" id="{69BB0542-1E88-4FD5-8B56-047DD2C7B9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441"/>
          <a:stretch/>
        </p:blipFill>
        <p:spPr>
          <a:xfrm>
            <a:off x="6228357" y="1464796"/>
            <a:ext cx="2534645" cy="4761002"/>
          </a:xfrm>
          <a:prstGeom prst="rect">
            <a:avLst/>
          </a:prstGeom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4E5E91D1-404C-48A1-9792-37BB26277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626547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워밍업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0A06A4-CC03-4806-BEC7-5D04D987086B}"/>
              </a:ext>
            </a:extLst>
          </p:cNvPr>
          <p:cNvSpPr txBox="1"/>
          <p:nvPr/>
        </p:nvSpPr>
        <p:spPr>
          <a:xfrm>
            <a:off x="1045028" y="1140383"/>
            <a:ext cx="19255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+mn-ea"/>
              </a:rPr>
              <a:t>아래 문제를 풀어보자</a:t>
            </a:r>
            <a:endParaRPr lang="en-US" altLang="ko-KR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634601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1515</TotalTime>
  <Words>1695</Words>
  <Application>Microsoft Office PowerPoint</Application>
  <PresentationFormat>화면 슬라이드 쇼(4:3)</PresentationFormat>
  <Paragraphs>195</Paragraphs>
  <Slides>35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40" baseType="lpstr">
      <vt:lpstr>맑은 고딕</vt:lpstr>
      <vt:lpstr>Arial</vt:lpstr>
      <vt:lpstr>Calibri</vt:lpstr>
      <vt:lpstr>Calibri Light</vt:lpstr>
      <vt:lpstr>Office 테마</vt:lpstr>
      <vt:lpstr>분석팀 Study</vt:lpstr>
      <vt:lpstr>나는 데이터를 …</vt:lpstr>
      <vt:lpstr>데이터 분석결과의 소비자이자 생산자</vt:lpstr>
      <vt:lpstr>관심을 두는 부분</vt:lpstr>
      <vt:lpstr>한스 로슬링</vt:lpstr>
      <vt:lpstr>데이터에 기반한 통찰</vt:lpstr>
      <vt:lpstr>Gapminder</vt:lpstr>
      <vt:lpstr>Factfulness (사실충실성)</vt:lpstr>
      <vt:lpstr>워밍업</vt:lpstr>
      <vt:lpstr>Factfulness</vt:lpstr>
      <vt:lpstr>1. 간극본능</vt:lpstr>
      <vt:lpstr>1. 간극본능</vt:lpstr>
      <vt:lpstr>1. 간극본능</vt:lpstr>
      <vt:lpstr>1. 간극본능</vt:lpstr>
      <vt:lpstr>1. 간극본능</vt:lpstr>
      <vt:lpstr>2. 부정본능</vt:lpstr>
      <vt:lpstr>2. 부정본능</vt:lpstr>
      <vt:lpstr>2. 부정본능</vt:lpstr>
      <vt:lpstr>2. 부정본능</vt:lpstr>
      <vt:lpstr>2. 부정본능</vt:lpstr>
      <vt:lpstr>2. 부정본능</vt:lpstr>
      <vt:lpstr>3. 직선본능</vt:lpstr>
      <vt:lpstr>3. 직선본능</vt:lpstr>
      <vt:lpstr>3. 직선본능</vt:lpstr>
      <vt:lpstr>4. 공포본능</vt:lpstr>
      <vt:lpstr>5. 크기본능</vt:lpstr>
      <vt:lpstr>6. 일반화본능</vt:lpstr>
      <vt:lpstr>6. 일반화본능</vt:lpstr>
      <vt:lpstr>7. 운명본능</vt:lpstr>
      <vt:lpstr>8. 단일관점본능</vt:lpstr>
      <vt:lpstr>8. 단일관점본능</vt:lpstr>
      <vt:lpstr>9. 비난본능</vt:lpstr>
      <vt:lpstr>10. 다급함본능</vt:lpstr>
      <vt:lpstr>Factfulness - 정리</vt:lpstr>
      <vt:lpstr>실천하기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Hong Junghoon</dc:creator>
  <cp:lastModifiedBy>Hong Junghoon</cp:lastModifiedBy>
  <cp:revision>139</cp:revision>
  <cp:lastPrinted>2019-05-15T04:17:26Z</cp:lastPrinted>
  <dcterms:created xsi:type="dcterms:W3CDTF">2019-05-14T04:25:36Z</dcterms:created>
  <dcterms:modified xsi:type="dcterms:W3CDTF">2019-05-15T05:50:29Z</dcterms:modified>
</cp:coreProperties>
</file>